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3" r:id="rId13"/>
    <p:sldId id="304" r:id="rId14"/>
  </p:sldIdLst>
  <p:sldSz cx="9144000" cy="6858000" type="screen4x3"/>
  <p:notesSz cx="6858000" cy="9144000"/>
  <p:custDataLst>
    <p:tags r:id="rId16"/>
  </p:custDataLst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27AD3-92D1-4A0E-978B-F1F1287F4659}" v="80" dt="2026-03-01T21:29:26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7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Diaz" userId="7824fdb43fe9423d" providerId="LiveId" clId="{BC97CDB8-134A-4616-ADAE-444AD69FCAB7}"/>
    <pc:docChg chg="undo custSel addSld delSld modSld sldOrd">
      <pc:chgData name="Santiago Diaz" userId="7824fdb43fe9423d" providerId="LiveId" clId="{BC97CDB8-134A-4616-ADAE-444AD69FCAB7}" dt="2026-03-01T21:29:52.727" v="751" actId="13822"/>
      <pc:docMkLst>
        <pc:docMk/>
      </pc:docMkLst>
      <pc:sldChg chg="modSp add del mod ord modClrScheme modAnim chgLayout">
        <pc:chgData name="Santiago Diaz" userId="7824fdb43fe9423d" providerId="LiveId" clId="{BC97CDB8-134A-4616-ADAE-444AD69FCAB7}" dt="2026-03-01T18:46:22.506" v="389"/>
        <pc:sldMkLst>
          <pc:docMk/>
          <pc:sldMk cId="0" sldId="256"/>
        </pc:sldMkLst>
        <pc:spChg chg="mod">
          <ac:chgData name="Santiago Diaz" userId="7824fdb43fe9423d" providerId="LiveId" clId="{BC97CDB8-134A-4616-ADAE-444AD69FCAB7}" dt="2026-02-28T21:22:50.388" v="122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2:52.508" v="123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3:11.061" v="125" actId="403"/>
          <ac:spMkLst>
            <pc:docMk/>
            <pc:sldMk cId="0" sldId="256"/>
            <ac:spMk id="6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3:26.653" v="127" actId="403"/>
          <ac:spMkLst>
            <pc:docMk/>
            <pc:sldMk cId="0" sldId="256"/>
            <ac:spMk id="7" creationId="{00000000-0000-0000-0000-000000000000}"/>
          </ac:spMkLst>
        </pc:spChg>
      </pc:sldChg>
      <pc:sldChg chg="modSp add del mod ord modClrScheme modAnim chgLayout">
        <pc:chgData name="Santiago Diaz" userId="7824fdb43fe9423d" providerId="LiveId" clId="{BC97CDB8-134A-4616-ADAE-444AD69FCAB7}" dt="2026-03-01T18:47:03.515" v="391"/>
        <pc:sldMkLst>
          <pc:docMk/>
          <pc:sldMk cId="0" sldId="257"/>
        </pc:sldMkLst>
        <pc:spChg chg="mod">
          <ac:chgData name="Santiago Diaz" userId="7824fdb43fe9423d" providerId="LiveId" clId="{BC97CDB8-134A-4616-ADAE-444AD69FCAB7}" dt="2026-02-28T21:23:44.174" v="13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4:39.454" v="142" actId="12"/>
          <ac:spMkLst>
            <pc:docMk/>
            <pc:sldMk cId="0" sldId="257"/>
            <ac:spMk id="4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4:48.716" v="144" actId="403"/>
          <ac:spMkLst>
            <pc:docMk/>
            <pc:sldMk cId="0" sldId="257"/>
            <ac:spMk id="5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4:54.865" v="146" actId="403"/>
          <ac:spMkLst>
            <pc:docMk/>
            <pc:sldMk cId="0" sldId="257"/>
            <ac:spMk id="6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4:58.756" v="148" actId="403"/>
          <ac:spMkLst>
            <pc:docMk/>
            <pc:sldMk cId="0" sldId="257"/>
            <ac:spMk id="7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5:04.074" v="150" actId="403"/>
          <ac:spMkLst>
            <pc:docMk/>
            <pc:sldMk cId="0" sldId="257"/>
            <ac:spMk id="9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5:26.449" v="154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8:35.225" v="195" actId="403"/>
          <ac:spMkLst>
            <pc:docMk/>
            <pc:sldMk cId="0" sldId="257"/>
            <ac:spMk id="11" creationId="{00000000-0000-0000-0000-000000000000}"/>
          </ac:spMkLst>
        </pc:spChg>
      </pc:sldChg>
      <pc:sldChg chg="modSp add mod modClrScheme modAnim chgLayout">
        <pc:chgData name="Santiago Diaz" userId="7824fdb43fe9423d" providerId="LiveId" clId="{BC97CDB8-134A-4616-ADAE-444AD69FCAB7}" dt="2026-03-01T18:47:32.108" v="394"/>
        <pc:sldMkLst>
          <pc:docMk/>
          <pc:sldMk cId="0" sldId="258"/>
        </pc:sldMkLst>
        <pc:spChg chg="mod">
          <ac:chgData name="Santiago Diaz" userId="7824fdb43fe9423d" providerId="LiveId" clId="{BC97CDB8-134A-4616-ADAE-444AD69FCAB7}" dt="2026-02-28T21:26:06.871" v="156" actId="403"/>
          <ac:spMkLst>
            <pc:docMk/>
            <pc:sldMk cId="0" sldId="258"/>
            <ac:spMk id="5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6:10.757" v="158" actId="403"/>
          <ac:spMkLst>
            <pc:docMk/>
            <pc:sldMk cId="0" sldId="258"/>
            <ac:spMk id="6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6:14.915" v="160" actId="403"/>
          <ac:spMkLst>
            <pc:docMk/>
            <pc:sldMk cId="0" sldId="258"/>
            <ac:spMk id="8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6:19.197" v="162" actId="403"/>
          <ac:spMkLst>
            <pc:docMk/>
            <pc:sldMk cId="0" sldId="258"/>
            <ac:spMk id="9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6:25.767" v="164" actId="40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6:49.511" v="170" actId="2057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9:52.445" v="198" actId="403"/>
          <ac:spMkLst>
            <pc:docMk/>
            <pc:sldMk cId="0" sldId="258"/>
            <ac:spMk id="13" creationId="{00000000-0000-0000-0000-000000000000}"/>
          </ac:spMkLst>
        </pc:spChg>
      </pc:sldChg>
      <pc:sldChg chg="addSp modSp add del mod modClrScheme modAnim chgLayout">
        <pc:chgData name="Santiago Diaz" userId="7824fdb43fe9423d" providerId="LiveId" clId="{BC97CDB8-134A-4616-ADAE-444AD69FCAB7}" dt="2026-03-01T21:29:52.727" v="751" actId="13822"/>
        <pc:sldMkLst>
          <pc:docMk/>
          <pc:sldMk cId="0" sldId="259"/>
        </pc:sldMkLst>
        <pc:spChg chg="mod">
          <ac:chgData name="Santiago Diaz" userId="7824fdb43fe9423d" providerId="LiveId" clId="{BC97CDB8-134A-4616-ADAE-444AD69FCAB7}" dt="2026-03-01T21:26:42.498" v="465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8:44.906" v="401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8:44.906" v="401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8:44.906" v="401" actId="1076"/>
          <ac:spMkLst>
            <pc:docMk/>
            <pc:sldMk cId="0" sldId="259"/>
            <ac:spMk id="6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23.276" v="406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23.276" v="406" actId="1076"/>
          <ac:spMkLst>
            <pc:docMk/>
            <pc:sldMk cId="0" sldId="259"/>
            <ac:spMk id="8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23.276" v="406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16.757" v="405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16.757" v="405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16.757" v="405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07.789" v="404" actId="1076"/>
          <ac:spMkLst>
            <pc:docMk/>
            <pc:sldMk cId="0" sldId="259"/>
            <ac:spMk id="13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07.789" v="404" actId="1076"/>
          <ac:spMkLst>
            <pc:docMk/>
            <pc:sldMk cId="0" sldId="259"/>
            <ac:spMk id="14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49:07.789" v="404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8:04.810" v="188" actId="403"/>
          <ac:spMkLst>
            <pc:docMk/>
            <pc:sldMk cId="0" sldId="259"/>
            <ac:spMk id="17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8:07.947" v="190" actId="403"/>
          <ac:spMkLst>
            <pc:docMk/>
            <pc:sldMk cId="0" sldId="259"/>
            <ac:spMk id="18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28:26.809" v="193" actId="403"/>
          <ac:spMkLst>
            <pc:docMk/>
            <pc:sldMk cId="0" sldId="259"/>
            <ac:spMk id="19" creationId="{00000000-0000-0000-0000-000000000000}"/>
          </ac:spMkLst>
        </pc:spChg>
        <pc:spChg chg="add mod">
          <ac:chgData name="Santiago Diaz" userId="7824fdb43fe9423d" providerId="LiveId" clId="{BC97CDB8-134A-4616-ADAE-444AD69FCAB7}" dt="2026-03-01T21:29:52.727" v="751" actId="13822"/>
          <ac:spMkLst>
            <pc:docMk/>
            <pc:sldMk cId="0" sldId="259"/>
            <ac:spMk id="20" creationId="{B36DE544-0DBE-4E0E-BB01-D9EF14DB52D8}"/>
          </ac:spMkLst>
        </pc:spChg>
      </pc:sldChg>
      <pc:sldChg chg="addSp delSp modSp add del mod modClrScheme modAnim chgLayout">
        <pc:chgData name="Santiago Diaz" userId="7824fdb43fe9423d" providerId="LiveId" clId="{BC97CDB8-134A-4616-ADAE-444AD69FCAB7}" dt="2026-03-01T18:50:32.977" v="416" actId="1076"/>
        <pc:sldMkLst>
          <pc:docMk/>
          <pc:sldMk cId="0" sldId="260"/>
        </pc:sldMkLst>
        <pc:spChg chg="mod">
          <ac:chgData name="Santiago Diaz" userId="7824fdb43fe9423d" providerId="LiveId" clId="{BC97CDB8-134A-4616-ADAE-444AD69FCAB7}" dt="2026-03-01T18:50:20.461" v="414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20.461" v="414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20.461" v="414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32.977" v="416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32.977" v="416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32.977" v="416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27.791" v="415" actId="1076"/>
          <ac:spMkLst>
            <pc:docMk/>
            <pc:sldMk cId="0" sldId="260"/>
            <ac:spMk id="10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27.791" v="415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0:27.791" v="415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Santiago Diaz" userId="7824fdb43fe9423d" providerId="LiveId" clId="{BC97CDB8-134A-4616-ADAE-444AD69FCAB7}" dt="2026-02-28T21:35:42.478" v="299" actId="403"/>
          <ac:spMkLst>
            <pc:docMk/>
            <pc:sldMk cId="0" sldId="260"/>
            <ac:spMk id="13" creationId="{00000000-0000-0000-0000-000000000000}"/>
          </ac:spMkLst>
        </pc:spChg>
        <pc:spChg chg="add del mod ord">
          <ac:chgData name="Santiago Diaz" userId="7824fdb43fe9423d" providerId="LiveId" clId="{BC97CDB8-134A-4616-ADAE-444AD69FCAB7}" dt="2026-02-28T21:32:51.984" v="225" actId="478"/>
          <ac:spMkLst>
            <pc:docMk/>
            <pc:sldMk cId="0" sldId="260"/>
            <ac:spMk id="14" creationId="{1BE2E5B0-8950-8B89-AEC0-D4E2441A5731}"/>
          </ac:spMkLst>
        </pc:spChg>
        <pc:spChg chg="add del mod">
          <ac:chgData name="Santiago Diaz" userId="7824fdb43fe9423d" providerId="LiveId" clId="{BC97CDB8-134A-4616-ADAE-444AD69FCAB7}" dt="2026-02-28T21:31:36.469" v="203" actId="478"/>
          <ac:spMkLst>
            <pc:docMk/>
            <pc:sldMk cId="0" sldId="260"/>
            <ac:spMk id="15" creationId="{65F9E300-6D12-BD38-DE95-358A43FB60B8}"/>
          </ac:spMkLst>
        </pc:spChg>
        <pc:spChg chg="add mod">
          <ac:chgData name="Santiago Diaz" userId="7824fdb43fe9423d" providerId="LiveId" clId="{BC97CDB8-134A-4616-ADAE-444AD69FCAB7}" dt="2026-02-28T21:31:50.768" v="206"/>
          <ac:spMkLst>
            <pc:docMk/>
            <pc:sldMk cId="0" sldId="260"/>
            <ac:spMk id="16" creationId="{7D6FD6AA-D9C0-C52F-035A-2CC8B801FD4A}"/>
          </ac:spMkLst>
        </pc:spChg>
        <pc:spChg chg="add mod">
          <ac:chgData name="Santiago Diaz" userId="7824fdb43fe9423d" providerId="LiveId" clId="{BC97CDB8-134A-4616-ADAE-444AD69FCAB7}" dt="2026-02-28T21:32:07.726" v="220"/>
          <ac:spMkLst>
            <pc:docMk/>
            <pc:sldMk cId="0" sldId="260"/>
            <ac:spMk id="17" creationId="{3C6688DE-F634-E7AA-B6C3-45FE8D170B7D}"/>
          </ac:spMkLst>
        </pc:spChg>
        <pc:spChg chg="add mod">
          <ac:chgData name="Santiago Diaz" userId="7824fdb43fe9423d" providerId="LiveId" clId="{BC97CDB8-134A-4616-ADAE-444AD69FCAB7}" dt="2026-02-28T21:32:32.410" v="223"/>
          <ac:spMkLst>
            <pc:docMk/>
            <pc:sldMk cId="0" sldId="260"/>
            <ac:spMk id="18" creationId="{CF250AB4-1302-3D03-887F-8DC363908AA9}"/>
          </ac:spMkLst>
        </pc:spChg>
        <pc:spChg chg="add del mod">
          <ac:chgData name="Santiago Diaz" userId="7824fdb43fe9423d" providerId="LiveId" clId="{BC97CDB8-134A-4616-ADAE-444AD69FCAB7}" dt="2026-02-28T21:33:24.250" v="237"/>
          <ac:spMkLst>
            <pc:docMk/>
            <pc:sldMk cId="0" sldId="260"/>
            <ac:spMk id="19" creationId="{DDF64098-9F61-D19F-2AC6-A3001E931C71}"/>
          </ac:spMkLst>
        </pc:spChg>
        <pc:spChg chg="add del mod">
          <ac:chgData name="Santiago Diaz" userId="7824fdb43fe9423d" providerId="LiveId" clId="{BC97CDB8-134A-4616-ADAE-444AD69FCAB7}" dt="2026-02-28T21:33:24.245" v="235" actId="478"/>
          <ac:spMkLst>
            <pc:docMk/>
            <pc:sldMk cId="0" sldId="260"/>
            <ac:spMk id="20" creationId="{800E0E87-5C54-0DB8-3F6D-E0C901B26DDC}"/>
          </ac:spMkLst>
        </pc:spChg>
        <pc:spChg chg="add mod">
          <ac:chgData name="Santiago Diaz" userId="7824fdb43fe9423d" providerId="LiveId" clId="{BC97CDB8-134A-4616-ADAE-444AD69FCAB7}" dt="2026-02-28T21:33:50.787" v="238"/>
          <ac:spMkLst>
            <pc:docMk/>
            <pc:sldMk cId="0" sldId="260"/>
            <ac:spMk id="21" creationId="{73D4B6F8-A9F3-0025-D413-05739218D6E2}"/>
          </ac:spMkLst>
        </pc:spChg>
        <pc:spChg chg="add mod">
          <ac:chgData name="Santiago Diaz" userId="7824fdb43fe9423d" providerId="LiveId" clId="{BC97CDB8-134A-4616-ADAE-444AD69FCAB7}" dt="2026-02-28T21:34:59.701" v="284" actId="13822"/>
          <ac:spMkLst>
            <pc:docMk/>
            <pc:sldMk cId="0" sldId="260"/>
            <ac:spMk id="23" creationId="{9504A8D1-249C-46FA-C3A2-75AE72CE8370}"/>
          </ac:spMkLst>
        </pc:spChg>
      </pc:sldChg>
      <pc:sldChg chg="modSp add del mod modClrScheme modAnim chgLayout">
        <pc:chgData name="Santiago Diaz" userId="7824fdb43fe9423d" providerId="LiveId" clId="{BC97CDB8-134A-4616-ADAE-444AD69FCAB7}" dt="2026-03-01T18:52:05.121" v="425" actId="1076"/>
        <pc:sldMkLst>
          <pc:docMk/>
          <pc:sldMk cId="0" sldId="261"/>
        </pc:sldMkLst>
        <pc:spChg chg="mod">
          <ac:chgData name="Santiago Diaz" userId="7824fdb43fe9423d" providerId="LiveId" clId="{BC97CDB8-134A-4616-ADAE-444AD69FCAB7}" dt="2026-03-01T18:51:41.336" v="422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41.336" v="422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41.336" v="422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50.569" v="423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50.569" v="423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50.569" v="423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58.007" v="424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58.007" v="424" actId="107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1:58.007" v="424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Santiago Diaz" userId="7824fdb43fe9423d" providerId="LiveId" clId="{BC97CDB8-134A-4616-ADAE-444AD69FCAB7}" dt="2026-03-01T18:52:05.121" v="425" actId="1076"/>
          <ac:spMkLst>
            <pc:docMk/>
            <pc:sldMk cId="0" sldId="261"/>
            <ac:spMk id="13" creationId="{00000000-0000-0000-0000-000000000000}"/>
          </ac:spMkLst>
        </pc:spChg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262"/>
        </pc:sldMkLst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263"/>
        </pc:sldMkLst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264"/>
        </pc:sldMkLst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265"/>
        </pc:sldMkLst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266"/>
        </pc:sldMkLst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267"/>
        </pc:sldMkLst>
      </pc:sldChg>
      <pc:sldChg chg="mod ord chgLayout">
        <pc:chgData name="Santiago Diaz" userId="7824fdb43fe9423d" providerId="LiveId" clId="{BC97CDB8-134A-4616-ADAE-444AD69FCAB7}" dt="2026-02-28T21:22:06.672" v="119" actId="700"/>
        <pc:sldMkLst>
          <pc:docMk/>
          <pc:sldMk cId="3011834258" sldId="303"/>
        </pc:sldMkLst>
      </pc:sldChg>
      <pc:sldChg chg="add del mod modClrScheme chgLayout">
        <pc:chgData name="Santiago Diaz" userId="7824fdb43fe9423d" providerId="LiveId" clId="{BC97CDB8-134A-4616-ADAE-444AD69FCAB7}" dt="2026-02-28T21:20:53.809" v="109" actId="2696"/>
        <pc:sldMkLst>
          <pc:docMk/>
          <pc:sldMk cId="0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038E7-F491-4A82-B6BA-56FEE0DE89FD}" type="datetimeFigureOut">
              <a:rPr lang="es-NI" smtClean="0"/>
              <a:t>10/3/2026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97EEF-E706-48C8-9ADE-ECC66144AB8B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220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610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049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3654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092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96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2715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87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26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045A-5D2C-4462-9C41-1EF35B0608E9}" type="datetimeFigureOut">
              <a:rPr lang="es-DO" smtClean="0"/>
              <a:t>10/3/2026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8B5D-93B7-4240-B837-377C98966CCF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30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2174506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7) Caso ilustrativo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748790"/>
            <a:ext cx="3977640" cy="336042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685800" y="1831086"/>
            <a:ext cx="58702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600" dirty="0"/>
              <a:t>Caso</a:t>
            </a:r>
            <a:endParaRPr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91691"/>
            <a:ext cx="3653629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400" dirty="0"/>
              <a:t>Socio </a:t>
            </a:r>
            <a:r>
              <a:rPr sz="1400" dirty="0" err="1"/>
              <a:t>solicita</a:t>
            </a:r>
            <a:r>
              <a:rPr sz="1400" dirty="0"/>
              <a:t> RD$100,000 a 24 meses.</a:t>
            </a:r>
            <a:br>
              <a:rPr sz="1400" dirty="0"/>
            </a:br>
            <a:br>
              <a:rPr sz="1400" dirty="0"/>
            </a:br>
            <a:r>
              <a:rPr sz="1400" dirty="0" err="1"/>
              <a:t>Hallazgos</a:t>
            </a:r>
            <a:r>
              <a:rPr sz="1400" dirty="0"/>
              <a:t>: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Buró</a:t>
            </a:r>
            <a:r>
              <a:rPr sz="1400" dirty="0"/>
              <a:t> regular</a:t>
            </a:r>
            <a:br>
              <a:rPr sz="1400" dirty="0"/>
            </a:br>
            <a:r>
              <a:rPr sz="1400" dirty="0"/>
              <a:t>• DTI </a:t>
            </a:r>
            <a:r>
              <a:rPr sz="1400" dirty="0" err="1"/>
              <a:t>esperado</a:t>
            </a:r>
            <a:r>
              <a:rPr sz="1400" dirty="0"/>
              <a:t> 38%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Cobertura</a:t>
            </a:r>
            <a:r>
              <a:rPr sz="1400" dirty="0"/>
              <a:t> 1.4x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Negocio</a:t>
            </a:r>
            <a:r>
              <a:rPr sz="1400" dirty="0"/>
              <a:t> </a:t>
            </a:r>
            <a:r>
              <a:rPr sz="1400" dirty="0" err="1"/>
              <a:t>estable</a:t>
            </a:r>
            <a:r>
              <a:rPr sz="1400" dirty="0"/>
              <a:t> 18 meses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Concentración</a:t>
            </a:r>
            <a:r>
              <a:rPr sz="1400" dirty="0"/>
              <a:t> </a:t>
            </a:r>
            <a:r>
              <a:rPr sz="1400" dirty="0" err="1"/>
              <a:t>alta</a:t>
            </a:r>
            <a:r>
              <a:rPr sz="1400" dirty="0"/>
              <a:t> </a:t>
            </a:r>
            <a:r>
              <a:rPr sz="1400" dirty="0" err="1"/>
              <a:t>en</a:t>
            </a:r>
            <a:r>
              <a:rPr sz="1400" dirty="0"/>
              <a:t> un </a:t>
            </a:r>
            <a:r>
              <a:rPr sz="1400" dirty="0" err="1"/>
              <a:t>cliente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Excepción</a:t>
            </a:r>
            <a:r>
              <a:rPr sz="1400" dirty="0"/>
              <a:t>: </a:t>
            </a:r>
            <a:r>
              <a:rPr sz="1400" dirty="0" err="1"/>
              <a:t>documentación</a:t>
            </a:r>
            <a:r>
              <a:rPr sz="1400" dirty="0"/>
              <a:t> </a:t>
            </a:r>
            <a:r>
              <a:rPr sz="1400" dirty="0" err="1"/>
              <a:t>parcial</a:t>
            </a:r>
            <a:r>
              <a:rPr sz="1400" dirty="0"/>
              <a:t> de </a:t>
            </a:r>
            <a:r>
              <a:rPr sz="1400" dirty="0" err="1"/>
              <a:t>garantía</a:t>
            </a:r>
            <a:endParaRPr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4800600" y="1748790"/>
            <a:ext cx="3703320" cy="336042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4937760" y="1831086"/>
            <a:ext cx="123437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200" dirty="0"/>
              <a:t>Lectura </a:t>
            </a:r>
            <a:r>
              <a:rPr sz="1200" dirty="0" err="1"/>
              <a:t>sugerida</a:t>
            </a:r>
            <a:endParaRPr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37761" y="2091691"/>
            <a:ext cx="294734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400" dirty="0"/>
              <a:t>• 5C </a:t>
            </a:r>
            <a:r>
              <a:rPr sz="1400" dirty="0" err="1"/>
              <a:t>cualitativo</a:t>
            </a:r>
            <a:r>
              <a:rPr sz="1400" dirty="0"/>
              <a:t>: </a:t>
            </a:r>
            <a:r>
              <a:rPr sz="1400" dirty="0" err="1"/>
              <a:t>aceptable</a:t>
            </a:r>
            <a:r>
              <a:rPr sz="1400" dirty="0"/>
              <a:t> con </a:t>
            </a:r>
            <a:r>
              <a:rPr sz="1400" dirty="0" err="1"/>
              <a:t>alertas</a:t>
            </a:r>
            <a:br>
              <a:rPr sz="1400" dirty="0"/>
            </a:br>
            <a:r>
              <a:rPr sz="1400" dirty="0"/>
              <a:t>• 5C </a:t>
            </a:r>
            <a:r>
              <a:rPr sz="1400" dirty="0" err="1"/>
              <a:t>mixto</a:t>
            </a:r>
            <a:r>
              <a:rPr sz="1400" dirty="0"/>
              <a:t>: score </a:t>
            </a:r>
            <a:r>
              <a:rPr sz="1400" dirty="0" err="1"/>
              <a:t>intermedio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Capacidad</a:t>
            </a:r>
            <a:r>
              <a:rPr sz="1400" dirty="0"/>
              <a:t>: </a:t>
            </a:r>
            <a:r>
              <a:rPr sz="1400" dirty="0" err="1"/>
              <a:t>ajustada</a:t>
            </a:r>
            <a:r>
              <a:rPr sz="1400" dirty="0"/>
              <a:t> </a:t>
            </a:r>
            <a:r>
              <a:rPr sz="1400" dirty="0" err="1"/>
              <a:t>pero</a:t>
            </a:r>
            <a:r>
              <a:rPr sz="1400" dirty="0"/>
              <a:t> viable</a:t>
            </a:r>
            <a:br>
              <a:rPr sz="1400" dirty="0"/>
            </a:br>
            <a:r>
              <a:rPr sz="1400" dirty="0"/>
              <a:t>• </a:t>
            </a:r>
            <a:r>
              <a:rPr sz="1400" dirty="0" err="1"/>
              <a:t>Entorno</a:t>
            </a:r>
            <a:r>
              <a:rPr sz="1400" dirty="0"/>
              <a:t>: </a:t>
            </a:r>
            <a:r>
              <a:rPr sz="1400" dirty="0" err="1"/>
              <a:t>riesgo</a:t>
            </a:r>
            <a:r>
              <a:rPr sz="1400" dirty="0"/>
              <a:t> </a:t>
            </a:r>
            <a:r>
              <a:rPr sz="1400" dirty="0" err="1"/>
              <a:t>moderado</a:t>
            </a:r>
            <a:br>
              <a:rPr sz="1400" dirty="0"/>
            </a:br>
            <a:br>
              <a:rPr sz="1400" dirty="0"/>
            </a:br>
            <a:r>
              <a:rPr sz="1400" dirty="0" err="1"/>
              <a:t>Decisión</a:t>
            </a:r>
            <a:r>
              <a:rPr sz="1400" dirty="0"/>
              <a:t>: APROBAR CONDICIONADO</a:t>
            </a:r>
            <a:br>
              <a:rPr sz="1400" dirty="0"/>
            </a:br>
            <a:r>
              <a:rPr sz="1400" dirty="0"/>
              <a:t>- </a:t>
            </a:r>
            <a:r>
              <a:rPr sz="1400" dirty="0" err="1"/>
              <a:t>reducir</a:t>
            </a:r>
            <a:r>
              <a:rPr sz="1400" dirty="0"/>
              <a:t> </a:t>
            </a:r>
            <a:r>
              <a:rPr sz="1400" dirty="0" err="1"/>
              <a:t>monto</a:t>
            </a:r>
            <a:r>
              <a:rPr sz="1400" dirty="0"/>
              <a:t> o </a:t>
            </a:r>
            <a:r>
              <a:rPr sz="1400" dirty="0" err="1"/>
              <a:t>plazo</a:t>
            </a:r>
            <a:br>
              <a:rPr sz="1400" dirty="0"/>
            </a:br>
            <a:r>
              <a:rPr sz="1400" dirty="0"/>
              <a:t>- </a:t>
            </a:r>
            <a:r>
              <a:rPr sz="1400" dirty="0" err="1"/>
              <a:t>completar</a:t>
            </a:r>
            <a:r>
              <a:rPr sz="1400" dirty="0"/>
              <a:t> </a:t>
            </a:r>
            <a:r>
              <a:rPr sz="1400" dirty="0" err="1"/>
              <a:t>garantía</a:t>
            </a:r>
            <a:br>
              <a:rPr sz="1400" dirty="0"/>
            </a:br>
            <a:r>
              <a:rPr sz="1400" dirty="0"/>
              <a:t>- </a:t>
            </a:r>
            <a:r>
              <a:rPr sz="1400" dirty="0" err="1"/>
              <a:t>seguimiento</a:t>
            </a:r>
            <a:r>
              <a:rPr sz="1400" dirty="0"/>
              <a:t> </a:t>
            </a:r>
            <a:r>
              <a:rPr sz="1400" dirty="0" err="1"/>
              <a:t>temprano</a:t>
            </a:r>
            <a:endParaRPr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854914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Cierre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" y="1885950"/>
            <a:ext cx="7886700" cy="102870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754380" y="1968246"/>
            <a:ext cx="11326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600" dirty="0"/>
              <a:t>Idea </a:t>
            </a:r>
            <a:r>
              <a:rPr sz="1600" dirty="0" err="1"/>
              <a:t>fuerza</a:t>
            </a:r>
            <a:endParaRPr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54380" y="2228850"/>
            <a:ext cx="62447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600" dirty="0"/>
              <a:t>La </a:t>
            </a:r>
            <a:r>
              <a:rPr sz="1600" dirty="0" err="1"/>
              <a:t>plantilla</a:t>
            </a:r>
            <a:r>
              <a:rPr sz="1600" dirty="0"/>
              <a:t> </a:t>
            </a:r>
            <a:r>
              <a:rPr sz="1600" dirty="0" err="1"/>
              <a:t>permite</a:t>
            </a:r>
            <a:r>
              <a:rPr sz="1600" dirty="0"/>
              <a:t> </a:t>
            </a:r>
            <a:r>
              <a:rPr sz="1600" dirty="0" err="1"/>
              <a:t>madurar</a:t>
            </a:r>
            <a:r>
              <a:rPr sz="1600" dirty="0"/>
              <a:t> </a:t>
            </a:r>
            <a:r>
              <a:rPr sz="1600" dirty="0" err="1"/>
              <a:t>desde</a:t>
            </a:r>
            <a:r>
              <a:rPr sz="1600" dirty="0"/>
              <a:t> un 5C </a:t>
            </a:r>
            <a:r>
              <a:rPr sz="1600" dirty="0" err="1"/>
              <a:t>cualitativo</a:t>
            </a:r>
            <a:endParaRPr lang="en-US" sz="16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600" dirty="0"/>
              <a:t> hasta un </a:t>
            </a:r>
            <a:r>
              <a:rPr sz="1600" dirty="0" err="1"/>
              <a:t>modelo</a:t>
            </a:r>
            <a:r>
              <a:rPr sz="1600" dirty="0"/>
              <a:t> </a:t>
            </a:r>
            <a:r>
              <a:rPr sz="1600" dirty="0" err="1"/>
              <a:t>más</a:t>
            </a:r>
            <a:r>
              <a:rPr sz="1600" dirty="0"/>
              <a:t> </a:t>
            </a:r>
            <a:r>
              <a:rPr sz="1600" dirty="0" err="1"/>
              <a:t>objetivo</a:t>
            </a:r>
            <a:r>
              <a:rPr sz="1600" dirty="0"/>
              <a:t>, sin </a:t>
            </a:r>
            <a:r>
              <a:rPr sz="1600" dirty="0" err="1"/>
              <a:t>perder</a:t>
            </a:r>
            <a:r>
              <a:rPr sz="1600" dirty="0"/>
              <a:t> </a:t>
            </a:r>
            <a:r>
              <a:rPr sz="1600" dirty="0" err="1"/>
              <a:t>trazabilidad</a:t>
            </a:r>
            <a:r>
              <a:rPr sz="1600" dirty="0"/>
              <a:t> </a:t>
            </a:r>
            <a:r>
              <a:rPr sz="1600" dirty="0" err="1"/>
              <a:t>ni</a:t>
            </a:r>
            <a:r>
              <a:rPr sz="1600" dirty="0"/>
              <a:t> </a:t>
            </a:r>
            <a:r>
              <a:rPr sz="1600" dirty="0" err="1"/>
              <a:t>criterio</a:t>
            </a:r>
            <a:r>
              <a:rPr sz="1600" dirty="0"/>
              <a:t> </a:t>
            </a:r>
            <a:r>
              <a:rPr sz="1600" dirty="0" err="1"/>
              <a:t>técnico</a:t>
            </a:r>
            <a:r>
              <a:rPr sz="1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3051810"/>
            <a:ext cx="74066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1500"/>
              <a:t>Primero: dominar el 5C cualitativo y la capacidad de pago.</a:t>
            </a:r>
          </a:p>
          <a:p>
            <a:pPr>
              <a:defRPr sz="2000">
                <a:solidFill>
                  <a:srgbClr val="505050"/>
                </a:solidFill>
              </a:defRPr>
            </a:pPr>
            <a:r>
              <a:rPr sz="1500"/>
              <a:t>Luego: agregar métricas simples (5C mixto) por producto.</a:t>
            </a:r>
          </a:p>
          <a:p>
            <a:pPr>
              <a:defRPr sz="2000">
                <a:solidFill>
                  <a:srgbClr val="505050"/>
                </a:solidFill>
              </a:defRPr>
            </a:pPr>
            <a:r>
              <a:rPr sz="1500"/>
              <a:t>Después: avanzar a modelos cuantitativos y scorecards cuando existan datos y gobernanza.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6667" b="10811"/>
          <a:stretch/>
        </p:blipFill>
        <p:spPr>
          <a:xfrm>
            <a:off x="1600200" y="284205"/>
            <a:ext cx="6858000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7" y="921730"/>
            <a:ext cx="4930347" cy="43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2446504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 dirty="0" err="1"/>
              <a:t>Módulo</a:t>
            </a:r>
            <a:r>
              <a:rPr sz="2100" dirty="0"/>
              <a:t> II • </a:t>
            </a:r>
            <a:r>
              <a:rPr sz="2100" dirty="0" err="1"/>
              <a:t>Sesión</a:t>
            </a:r>
            <a:r>
              <a:rPr sz="2100" dirty="0"/>
              <a:t>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1" y="1213867"/>
            <a:ext cx="3052439" cy="2192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100">
                <a:solidFill>
                  <a:srgbClr val="DCF0E6"/>
                </a:solidFill>
              </a:defRPr>
            </a:pPr>
            <a:r>
              <a:rPr sz="825" dirty="0" err="1"/>
              <a:t>Análisis</a:t>
            </a:r>
            <a:r>
              <a:rPr sz="825" dirty="0"/>
              <a:t> </a:t>
            </a:r>
            <a:r>
              <a:rPr sz="825" dirty="0" err="1"/>
              <a:t>crediticio</a:t>
            </a:r>
            <a:r>
              <a:rPr sz="825" dirty="0"/>
              <a:t> y </a:t>
            </a:r>
            <a:r>
              <a:rPr sz="825" dirty="0" err="1"/>
              <a:t>toma</a:t>
            </a:r>
            <a:r>
              <a:rPr sz="825" dirty="0"/>
              <a:t> de </a:t>
            </a:r>
            <a:r>
              <a:rPr sz="825" dirty="0" err="1"/>
              <a:t>decisiones</a:t>
            </a:r>
            <a:r>
              <a:rPr sz="825" dirty="0"/>
              <a:t> • </a:t>
            </a:r>
            <a:r>
              <a:rPr sz="825" dirty="0" err="1"/>
              <a:t>enfoque</a:t>
            </a:r>
            <a:r>
              <a:rPr sz="825" dirty="0"/>
              <a:t> </a:t>
            </a:r>
            <a:r>
              <a:rPr sz="825" dirty="0" err="1"/>
              <a:t>cooperativas</a:t>
            </a:r>
            <a:r>
              <a:rPr sz="825" dirty="0"/>
              <a:t> 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837" y="2228851"/>
            <a:ext cx="696209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>
                <a:solidFill>
                  <a:srgbClr val="0B6B3A"/>
                </a:solidFill>
              </a:defRPr>
            </a:pPr>
            <a:r>
              <a:rPr sz="4000" dirty="0"/>
              <a:t>Del 5C </a:t>
            </a:r>
            <a:r>
              <a:rPr sz="4000" dirty="0" err="1"/>
              <a:t>cualitativo</a:t>
            </a:r>
            <a:r>
              <a:rPr sz="4000" dirty="0"/>
              <a:t> al</a:t>
            </a:r>
            <a:br>
              <a:rPr sz="4000" dirty="0"/>
            </a:br>
            <a:r>
              <a:rPr sz="4000" dirty="0" err="1"/>
              <a:t>análisis</a:t>
            </a:r>
            <a:r>
              <a:rPr sz="4000" dirty="0"/>
              <a:t> </a:t>
            </a:r>
            <a:r>
              <a:rPr sz="4000" dirty="0" err="1"/>
              <a:t>crediticio</a:t>
            </a:r>
            <a:r>
              <a:rPr lang="en-US" sz="4000" dirty="0"/>
              <a:t> -</a:t>
            </a:r>
            <a:r>
              <a:rPr sz="4000" dirty="0"/>
              <a:t> </a:t>
            </a:r>
            <a:r>
              <a:rPr sz="4000" dirty="0" err="1"/>
              <a:t>proporcional</a:t>
            </a:r>
            <a:endParaRPr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6555" y="3874771"/>
            <a:ext cx="82706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600">
                <a:solidFill>
                  <a:srgbClr val="505050"/>
                </a:solidFill>
              </a:defRPr>
            </a:pPr>
            <a:r>
              <a:rPr sz="1400"/>
              <a:t>Cómo usar la plantilla para soportar decisiones técnicas, controlar excepciones y reducir decisiones por presión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4766" y="5740146"/>
            <a:ext cx="2468946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Cooperativas de Ahorro y Crédito • República Dominicana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250947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Objetivo de la sesión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" y="1680210"/>
            <a:ext cx="3977640" cy="109728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754381" y="1762505"/>
            <a:ext cx="8245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400" dirty="0" err="1"/>
              <a:t>Objetivo</a:t>
            </a:r>
            <a:endParaRPr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2887" y="2023110"/>
            <a:ext cx="32531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Fortalecer</a:t>
            </a:r>
            <a:r>
              <a:rPr sz="1200" dirty="0"/>
              <a:t> </a:t>
            </a:r>
            <a:r>
              <a:rPr sz="1200" dirty="0" err="1"/>
              <a:t>el</a:t>
            </a:r>
            <a:r>
              <a:rPr sz="1200" dirty="0"/>
              <a:t> </a:t>
            </a:r>
            <a:r>
              <a:rPr sz="1200" dirty="0" err="1"/>
              <a:t>análisis</a:t>
            </a:r>
            <a:r>
              <a:rPr sz="1200" dirty="0"/>
              <a:t> </a:t>
            </a:r>
            <a:r>
              <a:rPr sz="1200" dirty="0" err="1"/>
              <a:t>crediticio</a:t>
            </a:r>
            <a:r>
              <a:rPr sz="1200" dirty="0"/>
              <a:t>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como</a:t>
            </a:r>
            <a:r>
              <a:rPr sz="1200" dirty="0"/>
              <a:t> </a:t>
            </a:r>
            <a:r>
              <a:rPr sz="1200" dirty="0" err="1"/>
              <a:t>herramienta</a:t>
            </a:r>
            <a:r>
              <a:rPr sz="1200" dirty="0"/>
              <a:t> clave de </a:t>
            </a:r>
            <a:r>
              <a:rPr sz="1200" dirty="0" err="1"/>
              <a:t>mitigación</a:t>
            </a:r>
            <a:r>
              <a:rPr sz="1200" dirty="0"/>
              <a:t> del </a:t>
            </a:r>
            <a:r>
              <a:rPr sz="1200" dirty="0" err="1"/>
              <a:t>riesgo</a:t>
            </a:r>
            <a:r>
              <a:rPr sz="12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" y="3597251"/>
            <a:ext cx="59241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dirty="0"/>
              <a:t>1. </a:t>
            </a:r>
            <a:r>
              <a:rPr dirty="0" err="1"/>
              <a:t>Estructura</a:t>
            </a:r>
            <a:r>
              <a:rPr dirty="0"/>
              <a:t> </a:t>
            </a:r>
            <a:r>
              <a:rPr dirty="0" err="1"/>
              <a:t>estratégica</a:t>
            </a:r>
            <a:r>
              <a:rPr dirty="0"/>
              <a:t> de las 5C</a:t>
            </a:r>
          </a:p>
          <a:p>
            <a:pPr>
              <a:defRPr sz="2000">
                <a:solidFill>
                  <a:srgbClr val="505050"/>
                </a:solidFill>
              </a:defRPr>
            </a:pPr>
            <a:r>
              <a:rPr dirty="0"/>
              <a:t>2. Modelo de la </a:t>
            </a:r>
            <a:r>
              <a:rPr dirty="0" err="1"/>
              <a:t>plantilla</a:t>
            </a:r>
            <a:r>
              <a:rPr dirty="0"/>
              <a:t> y hojas clave</a:t>
            </a:r>
          </a:p>
          <a:p>
            <a:pPr>
              <a:defRPr sz="2000">
                <a:solidFill>
                  <a:srgbClr val="505050"/>
                </a:solidFill>
              </a:defRPr>
            </a:pPr>
            <a:r>
              <a:rPr dirty="0"/>
              <a:t>3. </a:t>
            </a:r>
            <a:r>
              <a:rPr dirty="0" err="1"/>
              <a:t>Aplicación</a:t>
            </a:r>
            <a:r>
              <a:rPr dirty="0"/>
              <a:t> </a:t>
            </a:r>
            <a:r>
              <a:rPr dirty="0" err="1"/>
              <a:t>proporcional</a:t>
            </a:r>
            <a:r>
              <a:rPr dirty="0"/>
              <a:t>: </a:t>
            </a:r>
            <a:r>
              <a:rPr dirty="0" err="1"/>
              <a:t>básico</a:t>
            </a:r>
            <a:r>
              <a:rPr dirty="0"/>
              <a:t>, </a:t>
            </a:r>
            <a:r>
              <a:rPr dirty="0" err="1"/>
              <a:t>intermedio</a:t>
            </a:r>
            <a:r>
              <a:rPr dirty="0"/>
              <a:t> y </a:t>
            </a:r>
            <a:r>
              <a:rPr dirty="0" err="1"/>
              <a:t>avanzado</a:t>
            </a:r>
            <a:endParaRPr dirty="0"/>
          </a:p>
          <a:p>
            <a:pPr>
              <a:defRPr sz="2000">
                <a:solidFill>
                  <a:srgbClr val="505050"/>
                </a:solidFill>
              </a:defRPr>
            </a:pPr>
            <a:r>
              <a:rPr dirty="0"/>
              <a:t>4. </a:t>
            </a:r>
            <a:r>
              <a:rPr dirty="0" err="1"/>
              <a:t>Excepciones</a:t>
            </a:r>
            <a:r>
              <a:rPr dirty="0"/>
              <a:t>, </a:t>
            </a:r>
            <a:r>
              <a:rPr dirty="0" err="1"/>
              <a:t>ética</a:t>
            </a:r>
            <a:r>
              <a:rPr dirty="0"/>
              <a:t> y </a:t>
            </a:r>
            <a:r>
              <a:rPr dirty="0" err="1"/>
              <a:t>decisión</a:t>
            </a:r>
            <a:r>
              <a:rPr dirty="0"/>
              <a:t> final</a:t>
            </a:r>
          </a:p>
          <a:p>
            <a:pPr>
              <a:defRPr sz="2000">
                <a:solidFill>
                  <a:srgbClr val="505050"/>
                </a:solidFill>
              </a:defRPr>
            </a:pPr>
            <a:r>
              <a:rPr dirty="0"/>
              <a:t>5. Caso </a:t>
            </a:r>
            <a:r>
              <a:rPr dirty="0" err="1"/>
              <a:t>ilustrativo</a:t>
            </a:r>
            <a:endParaRPr dirty="0"/>
          </a:p>
        </p:txBody>
      </p:sp>
      <p:sp>
        <p:nvSpPr>
          <p:cNvPr id="8" name="Rounded Rectangle 7"/>
          <p:cNvSpPr/>
          <p:nvPr/>
        </p:nvSpPr>
        <p:spPr>
          <a:xfrm>
            <a:off x="4937760" y="1680210"/>
            <a:ext cx="3566160" cy="171450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TextBox 8"/>
          <p:cNvSpPr txBox="1"/>
          <p:nvPr/>
        </p:nvSpPr>
        <p:spPr>
          <a:xfrm>
            <a:off x="5074921" y="1762505"/>
            <a:ext cx="132927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200" dirty="0" err="1"/>
              <a:t>Mensaje</a:t>
            </a:r>
            <a:r>
              <a:rPr sz="1200" dirty="0"/>
              <a:t> </a:t>
            </a:r>
            <a:r>
              <a:rPr sz="1200" dirty="0" err="1"/>
              <a:t>directivo</a:t>
            </a:r>
            <a:endParaRPr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74920" y="2023110"/>
            <a:ext cx="395012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100" dirty="0"/>
              <a:t>El </a:t>
            </a:r>
            <a:r>
              <a:rPr sz="1100" dirty="0" err="1"/>
              <a:t>análisis</a:t>
            </a:r>
            <a:r>
              <a:rPr sz="1100" dirty="0"/>
              <a:t> </a:t>
            </a:r>
            <a:r>
              <a:rPr sz="1100" dirty="0" err="1"/>
              <a:t>crediticio</a:t>
            </a:r>
            <a:r>
              <a:rPr sz="1100" dirty="0"/>
              <a:t> no es </a:t>
            </a:r>
            <a:r>
              <a:rPr sz="1100" dirty="0" err="1"/>
              <a:t>llenar</a:t>
            </a:r>
            <a:r>
              <a:rPr sz="1100" dirty="0"/>
              <a:t> un </a:t>
            </a:r>
            <a:r>
              <a:rPr sz="1100" dirty="0" err="1"/>
              <a:t>formulario</a:t>
            </a:r>
            <a:r>
              <a:rPr sz="1100" dirty="0"/>
              <a:t>: </a:t>
            </a:r>
            <a:endParaRPr lang="en-US" sz="11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100" dirty="0"/>
              <a:t>es </a:t>
            </a:r>
            <a:r>
              <a:rPr sz="1100" dirty="0" err="1"/>
              <a:t>transformar</a:t>
            </a:r>
            <a:r>
              <a:rPr sz="1100" dirty="0"/>
              <a:t> </a:t>
            </a:r>
            <a:r>
              <a:rPr sz="1100" dirty="0" err="1"/>
              <a:t>información</a:t>
            </a:r>
            <a:r>
              <a:rPr sz="1100" dirty="0"/>
              <a:t> </a:t>
            </a:r>
            <a:r>
              <a:rPr sz="1100" dirty="0" err="1"/>
              <a:t>en</a:t>
            </a:r>
            <a:r>
              <a:rPr sz="1100" dirty="0"/>
              <a:t> </a:t>
            </a:r>
            <a:r>
              <a:rPr sz="1100" dirty="0" err="1"/>
              <a:t>una</a:t>
            </a:r>
            <a:r>
              <a:rPr sz="1100" dirty="0"/>
              <a:t> </a:t>
            </a:r>
            <a:r>
              <a:rPr sz="1100" dirty="0" err="1"/>
              <a:t>decisión</a:t>
            </a:r>
            <a:r>
              <a:rPr sz="1100" dirty="0"/>
              <a:t> </a:t>
            </a:r>
            <a:r>
              <a:rPr sz="1100" dirty="0" err="1"/>
              <a:t>defendible</a:t>
            </a:r>
            <a:r>
              <a:rPr sz="1100" dirty="0"/>
              <a:t> y </a:t>
            </a:r>
            <a:r>
              <a:rPr sz="1100" dirty="0" err="1"/>
              <a:t>trazable</a:t>
            </a:r>
            <a:r>
              <a:rPr sz="11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1" y="960120"/>
            <a:ext cx="3934539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1) Estructura estratégica de las 5C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680211"/>
            <a:ext cx="4526280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>
                <a:solidFill>
                  <a:srgbClr val="505050"/>
                </a:solidFill>
              </a:defRPr>
            </a:pPr>
            <a:r>
              <a:rPr sz="1650" b="1" dirty="0"/>
              <a:t>Character</a:t>
            </a:r>
            <a:r>
              <a:rPr sz="1650" dirty="0"/>
              <a:t>: </a:t>
            </a:r>
            <a:r>
              <a:rPr sz="1650" dirty="0" err="1"/>
              <a:t>disciplina</a:t>
            </a:r>
            <a:r>
              <a:rPr sz="1650" dirty="0"/>
              <a:t> y </a:t>
            </a:r>
            <a:r>
              <a:rPr sz="1650" dirty="0" err="1"/>
              <a:t>voluntad</a:t>
            </a:r>
            <a:r>
              <a:rPr sz="1650" dirty="0"/>
              <a:t> de </a:t>
            </a:r>
            <a:r>
              <a:rPr sz="1650" dirty="0" err="1"/>
              <a:t>pago</a:t>
            </a:r>
            <a:endParaRPr sz="1650" dirty="0"/>
          </a:p>
          <a:p>
            <a:pPr>
              <a:defRPr sz="2200">
                <a:solidFill>
                  <a:srgbClr val="505050"/>
                </a:solidFill>
              </a:defRPr>
            </a:pPr>
            <a:r>
              <a:rPr sz="1650" b="1" dirty="0"/>
              <a:t>Capacity</a:t>
            </a:r>
            <a:r>
              <a:rPr sz="1650" dirty="0"/>
              <a:t>: </a:t>
            </a:r>
            <a:r>
              <a:rPr sz="1650" dirty="0" err="1"/>
              <a:t>capacidad</a:t>
            </a:r>
            <a:r>
              <a:rPr sz="1650" dirty="0"/>
              <a:t> real para </a:t>
            </a:r>
            <a:r>
              <a:rPr sz="1650" dirty="0" err="1"/>
              <a:t>pagar</a:t>
            </a:r>
            <a:endParaRPr sz="1650" dirty="0"/>
          </a:p>
          <a:p>
            <a:pPr>
              <a:defRPr sz="2200">
                <a:solidFill>
                  <a:srgbClr val="505050"/>
                </a:solidFill>
              </a:defRPr>
            </a:pPr>
            <a:r>
              <a:rPr sz="1650" b="1" dirty="0"/>
              <a:t>Capital</a:t>
            </a:r>
            <a:r>
              <a:rPr sz="1650" dirty="0"/>
              <a:t>: </a:t>
            </a:r>
            <a:r>
              <a:rPr sz="1650" dirty="0" err="1"/>
              <a:t>respaldo</a:t>
            </a:r>
            <a:r>
              <a:rPr sz="1650" dirty="0"/>
              <a:t> y </a:t>
            </a:r>
            <a:r>
              <a:rPr sz="1650" dirty="0" err="1"/>
              <a:t>resiliencia</a:t>
            </a:r>
            <a:r>
              <a:rPr sz="1650" dirty="0"/>
              <a:t> </a:t>
            </a:r>
            <a:r>
              <a:rPr sz="1650" dirty="0" err="1"/>
              <a:t>financiera</a:t>
            </a:r>
            <a:endParaRPr sz="1650" dirty="0"/>
          </a:p>
          <a:p>
            <a:pPr>
              <a:defRPr sz="2200">
                <a:solidFill>
                  <a:srgbClr val="505050"/>
                </a:solidFill>
              </a:defRPr>
            </a:pPr>
            <a:r>
              <a:rPr sz="1650" b="1" dirty="0"/>
              <a:t>Conditions</a:t>
            </a:r>
            <a:r>
              <a:rPr sz="1650" dirty="0"/>
              <a:t>: </a:t>
            </a:r>
            <a:r>
              <a:rPr sz="1650" dirty="0" err="1"/>
              <a:t>entorno</a:t>
            </a:r>
            <a:r>
              <a:rPr sz="1650" dirty="0"/>
              <a:t>, </a:t>
            </a:r>
            <a:r>
              <a:rPr sz="1650" dirty="0" err="1"/>
              <a:t>destino</a:t>
            </a:r>
            <a:r>
              <a:rPr sz="1650" dirty="0"/>
              <a:t> y </a:t>
            </a:r>
            <a:r>
              <a:rPr sz="1650" dirty="0" err="1"/>
              <a:t>estabilidad</a:t>
            </a:r>
            <a:endParaRPr sz="1650" dirty="0"/>
          </a:p>
          <a:p>
            <a:pPr>
              <a:defRPr sz="2200">
                <a:solidFill>
                  <a:srgbClr val="505050"/>
                </a:solidFill>
              </a:defRPr>
            </a:pPr>
            <a:r>
              <a:rPr sz="1650" b="1" dirty="0"/>
              <a:t>Collateral</a:t>
            </a:r>
            <a:r>
              <a:rPr sz="1650" dirty="0"/>
              <a:t>: </a:t>
            </a:r>
            <a:r>
              <a:rPr sz="1650" dirty="0" err="1"/>
              <a:t>mitigantes</a:t>
            </a:r>
            <a:r>
              <a:rPr sz="1650" dirty="0"/>
              <a:t> y </a:t>
            </a:r>
            <a:r>
              <a:rPr sz="1650" dirty="0" err="1"/>
              <a:t>respaldo</a:t>
            </a:r>
            <a:endParaRPr sz="1650" dirty="0"/>
          </a:p>
        </p:txBody>
      </p:sp>
      <p:sp>
        <p:nvSpPr>
          <p:cNvPr id="5" name="Rounded Rectangle 4"/>
          <p:cNvSpPr/>
          <p:nvPr/>
        </p:nvSpPr>
        <p:spPr>
          <a:xfrm>
            <a:off x="5212080" y="1748790"/>
            <a:ext cx="3360420" cy="137160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6" name="TextBox 5"/>
          <p:cNvSpPr txBox="1"/>
          <p:nvPr/>
        </p:nvSpPr>
        <p:spPr>
          <a:xfrm>
            <a:off x="5349240" y="1831086"/>
            <a:ext cx="126791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200" dirty="0"/>
              <a:t>Lectura </a:t>
            </a:r>
            <a:r>
              <a:rPr sz="1200" dirty="0" err="1"/>
              <a:t>gerencial</a:t>
            </a:r>
            <a:endParaRPr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349240" y="2091690"/>
            <a:ext cx="284244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050" dirty="0"/>
              <a:t>Las 5C </a:t>
            </a:r>
            <a:r>
              <a:rPr sz="1050" dirty="0" err="1"/>
              <a:t>ordenan</a:t>
            </a:r>
            <a:r>
              <a:rPr sz="1050" dirty="0"/>
              <a:t> la </a:t>
            </a:r>
            <a:r>
              <a:rPr sz="1050" dirty="0" err="1"/>
              <a:t>decisión</a:t>
            </a:r>
            <a:r>
              <a:rPr sz="1050" dirty="0"/>
              <a:t>: </a:t>
            </a:r>
            <a:endParaRPr lang="en-US" sz="105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050" dirty="0" err="1"/>
              <a:t>una</a:t>
            </a:r>
            <a:r>
              <a:rPr sz="1050" dirty="0"/>
              <a:t> C </a:t>
            </a:r>
            <a:r>
              <a:rPr sz="1050" dirty="0" err="1"/>
              <a:t>débil</a:t>
            </a:r>
            <a:r>
              <a:rPr sz="1050" dirty="0"/>
              <a:t> </a:t>
            </a:r>
            <a:r>
              <a:rPr sz="1050" dirty="0" err="1"/>
              <a:t>puede</a:t>
            </a:r>
            <a:r>
              <a:rPr sz="1050" dirty="0"/>
              <a:t> ser compensable; </a:t>
            </a:r>
            <a:endParaRPr lang="en-US" sz="105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050" dirty="0"/>
              <a:t>dos o </a:t>
            </a:r>
            <a:r>
              <a:rPr sz="1050" dirty="0" err="1"/>
              <a:t>más</a:t>
            </a:r>
            <a:r>
              <a:rPr sz="1050" dirty="0"/>
              <a:t> C </a:t>
            </a:r>
            <a:r>
              <a:rPr sz="1050" dirty="0" err="1"/>
              <a:t>críticas</a:t>
            </a:r>
            <a:r>
              <a:rPr sz="1050" dirty="0"/>
              <a:t> </a:t>
            </a:r>
            <a:r>
              <a:rPr sz="1050" dirty="0" err="1"/>
              <a:t>exigen</a:t>
            </a:r>
            <a:r>
              <a:rPr sz="1050" dirty="0"/>
              <a:t> </a:t>
            </a:r>
            <a:r>
              <a:rPr sz="1050" dirty="0" err="1"/>
              <a:t>mitigantes</a:t>
            </a:r>
            <a:r>
              <a:rPr sz="1050" dirty="0"/>
              <a:t> o </a:t>
            </a:r>
            <a:r>
              <a:rPr sz="1050" dirty="0" err="1"/>
              <a:t>rechazo</a:t>
            </a:r>
            <a:r>
              <a:rPr sz="1050" dirty="0"/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12080" y="3326130"/>
            <a:ext cx="3360420" cy="157734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9331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9" name="TextBox 8"/>
          <p:cNvSpPr txBox="1"/>
          <p:nvPr/>
        </p:nvSpPr>
        <p:spPr>
          <a:xfrm>
            <a:off x="5349240" y="3408426"/>
            <a:ext cx="96532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933193"/>
                </a:solidFill>
              </a:defRPr>
            </a:pPr>
            <a:r>
              <a:rPr sz="1050"/>
              <a:t>Regla práctica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9240" y="3669029"/>
            <a:ext cx="2980303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050" dirty="0"/>
              <a:t>Capacity y Character </a:t>
            </a:r>
            <a:r>
              <a:rPr sz="1050" dirty="0" err="1"/>
              <a:t>suelen</a:t>
            </a:r>
            <a:r>
              <a:rPr sz="1050" dirty="0"/>
              <a:t> ser las C </a:t>
            </a:r>
            <a:r>
              <a:rPr sz="1050" dirty="0" err="1"/>
              <a:t>más</a:t>
            </a:r>
            <a:r>
              <a:rPr sz="1050" dirty="0"/>
              <a:t> </a:t>
            </a:r>
            <a:r>
              <a:rPr sz="1050" dirty="0" err="1"/>
              <a:t>decisivas</a:t>
            </a:r>
            <a:r>
              <a:rPr sz="1050" dirty="0"/>
              <a:t>;</a:t>
            </a:r>
            <a:endParaRPr lang="en-US" sz="105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050" dirty="0"/>
              <a:t> la </a:t>
            </a:r>
            <a:r>
              <a:rPr sz="1050" dirty="0" err="1"/>
              <a:t>garantía</a:t>
            </a:r>
            <a:r>
              <a:rPr sz="1050" dirty="0"/>
              <a:t> no </a:t>
            </a:r>
            <a:r>
              <a:rPr sz="1050" dirty="0" err="1"/>
              <a:t>debe</a:t>
            </a:r>
            <a:r>
              <a:rPr sz="1050" dirty="0"/>
              <a:t> </a:t>
            </a:r>
            <a:r>
              <a:rPr sz="1050" dirty="0" err="1"/>
              <a:t>sustituir</a:t>
            </a:r>
            <a:r>
              <a:rPr sz="1050" dirty="0"/>
              <a:t> </a:t>
            </a:r>
            <a:r>
              <a:rPr sz="1050" dirty="0" err="1"/>
              <a:t>capacidad</a:t>
            </a:r>
            <a:r>
              <a:rPr sz="1050" dirty="0"/>
              <a:t> de </a:t>
            </a:r>
            <a:r>
              <a:rPr sz="1050" dirty="0" err="1"/>
              <a:t>pago</a:t>
            </a:r>
            <a:r>
              <a:rPr sz="105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1" y="960120"/>
            <a:ext cx="2905667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2) Modelo de la plantilla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7220" y="1885950"/>
            <a:ext cx="2057400" cy="116586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754381" y="1968246"/>
            <a:ext cx="10326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400"/>
              <a:t>Analisis_5C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" y="2228851"/>
            <a:ext cx="155363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100"/>
              <a:t>Modelo cualitativo base</a:t>
            </a:r>
            <a:br>
              <a:rPr sz="1100"/>
            </a:br>
            <a:r>
              <a:rPr sz="1100"/>
              <a:t>(score y lectura)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86100" y="1885950"/>
            <a:ext cx="2057400" cy="116586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3223260" y="1968246"/>
            <a:ext cx="7344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400" dirty="0"/>
              <a:t>Guia</a:t>
            </a:r>
            <a:r>
              <a:rPr sz="1050" dirty="0"/>
              <a:t>_5C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3261" y="2228851"/>
            <a:ext cx="144943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100" dirty="0" err="1"/>
              <a:t>Criterios</a:t>
            </a:r>
            <a:r>
              <a:rPr sz="1100" dirty="0"/>
              <a:t> para </a:t>
            </a:r>
            <a:r>
              <a:rPr sz="1100" dirty="0" err="1"/>
              <a:t>puntuar</a:t>
            </a:r>
            <a:br>
              <a:rPr sz="1100" dirty="0"/>
            </a:br>
            <a:r>
              <a:rPr sz="1100" dirty="0" err="1"/>
              <a:t>cada</a:t>
            </a:r>
            <a:r>
              <a:rPr sz="1100" dirty="0"/>
              <a:t> C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54980" y="1885950"/>
            <a:ext cx="2057400" cy="116586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1" name="TextBox 10"/>
          <p:cNvSpPr txBox="1"/>
          <p:nvPr/>
        </p:nvSpPr>
        <p:spPr>
          <a:xfrm>
            <a:off x="5692140" y="1968246"/>
            <a:ext cx="14025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400"/>
              <a:t>Capacidad_Pago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2139" y="2228851"/>
            <a:ext cx="17091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100"/>
              <a:t>Personal + negocio +</a:t>
            </a:r>
            <a:br>
              <a:rPr sz="1100"/>
            </a:br>
            <a:r>
              <a:rPr sz="1100"/>
              <a:t>consolidación + simulación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51660" y="3600450"/>
            <a:ext cx="2057400" cy="116586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4" name="TextBox 13"/>
          <p:cNvSpPr txBox="1"/>
          <p:nvPr/>
        </p:nvSpPr>
        <p:spPr>
          <a:xfrm>
            <a:off x="1988821" y="3682746"/>
            <a:ext cx="147476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400"/>
              <a:t>Negocio_Entorno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8820" y="3943351"/>
            <a:ext cx="166904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100"/>
              <a:t>Sector, estabilidad,</a:t>
            </a:r>
            <a:br>
              <a:rPr sz="1100"/>
            </a:br>
            <a:r>
              <a:rPr sz="1100"/>
              <a:t>concentración y evidencia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0540" y="3600450"/>
            <a:ext cx="2057400" cy="116586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7" name="TextBox 16"/>
          <p:cNvSpPr txBox="1"/>
          <p:nvPr/>
        </p:nvSpPr>
        <p:spPr>
          <a:xfrm>
            <a:off x="4457701" y="3682746"/>
            <a:ext cx="15314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400"/>
              <a:t>Excepciones_Etica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7700" y="3943351"/>
            <a:ext cx="141256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100"/>
              <a:t>Excepciones, presión,</a:t>
            </a:r>
            <a:br>
              <a:rPr sz="1100"/>
            </a:br>
            <a:r>
              <a:rPr sz="1100"/>
              <a:t>conflicto y decisión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661386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3) Aplicación proporcional: básico, intermedio y avanzado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885950"/>
            <a:ext cx="2228850" cy="336042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685800" y="2023110"/>
            <a:ext cx="643894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F07D23"/>
                </a:solidFill>
              </a:defRPr>
            </a:pPr>
            <a:r>
              <a:rPr sz="1350"/>
              <a:t>Básico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66010"/>
            <a:ext cx="19545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5C </a:t>
            </a:r>
            <a:r>
              <a:rPr sz="1400" dirty="0" err="1"/>
              <a:t>cualitativo</a:t>
            </a:r>
            <a:endParaRPr sz="1400" dirty="0"/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</a:t>
            </a:r>
            <a:r>
              <a:rPr sz="1400" dirty="0" err="1"/>
              <a:t>Capacidad</a:t>
            </a:r>
            <a:r>
              <a:rPr sz="1400" dirty="0"/>
              <a:t> de </a:t>
            </a:r>
            <a:r>
              <a:rPr sz="1400" dirty="0" err="1"/>
              <a:t>pago</a:t>
            </a:r>
            <a:r>
              <a:rPr sz="1400" dirty="0"/>
              <a:t> simple</a:t>
            </a:r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Checklist documental</a:t>
            </a:r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</a:t>
            </a:r>
            <a:r>
              <a:rPr sz="1400" dirty="0" err="1"/>
              <a:t>Decisión</a:t>
            </a:r>
            <a:r>
              <a:rPr sz="1400" dirty="0"/>
              <a:t> </a:t>
            </a:r>
            <a:r>
              <a:rPr sz="1400" dirty="0" err="1"/>
              <a:t>por</a:t>
            </a:r>
            <a:r>
              <a:rPr sz="1400" dirty="0"/>
              <a:t> </a:t>
            </a:r>
            <a:r>
              <a:rPr sz="1400" dirty="0" err="1"/>
              <a:t>analista</a:t>
            </a:r>
            <a:r>
              <a:rPr sz="1400" dirty="0"/>
              <a:t>/</a:t>
            </a:r>
            <a:r>
              <a:rPr sz="1400" dirty="0" err="1"/>
              <a:t>jefatura</a:t>
            </a:r>
            <a:endParaRPr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120390" y="1885950"/>
            <a:ext cx="2228850" cy="336042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3257550" y="2023110"/>
            <a:ext cx="984052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0B6B3A"/>
                </a:solidFill>
              </a:defRPr>
            </a:pPr>
            <a:r>
              <a:rPr sz="1350"/>
              <a:t>Intermedio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7550" y="2366010"/>
            <a:ext cx="19545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5C </a:t>
            </a:r>
            <a:r>
              <a:rPr sz="1400" dirty="0" err="1"/>
              <a:t>mixto</a:t>
            </a:r>
            <a:r>
              <a:rPr sz="1400" dirty="0"/>
              <a:t> (</a:t>
            </a:r>
            <a:r>
              <a:rPr sz="1400" dirty="0" err="1"/>
              <a:t>consumo</a:t>
            </a:r>
            <a:r>
              <a:rPr sz="1400" dirty="0"/>
              <a:t> / micro)</a:t>
            </a:r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DTI / </a:t>
            </a:r>
            <a:r>
              <a:rPr sz="1400" dirty="0" err="1"/>
              <a:t>cobertura</a:t>
            </a:r>
            <a:r>
              <a:rPr sz="1400" dirty="0"/>
              <a:t> / DSCR</a:t>
            </a:r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</a:t>
            </a:r>
            <a:r>
              <a:rPr sz="1400" dirty="0" err="1"/>
              <a:t>Negocio</a:t>
            </a:r>
            <a:r>
              <a:rPr sz="1400" dirty="0"/>
              <a:t> y </a:t>
            </a:r>
            <a:r>
              <a:rPr sz="1400" dirty="0" err="1"/>
              <a:t>entorno</a:t>
            </a:r>
            <a:r>
              <a:rPr sz="1400" dirty="0"/>
              <a:t> </a:t>
            </a:r>
            <a:r>
              <a:rPr sz="1400" dirty="0" err="1"/>
              <a:t>puntúan</a:t>
            </a:r>
            <a:endParaRPr sz="1400" dirty="0"/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</a:t>
            </a:r>
            <a:r>
              <a:rPr sz="1400" dirty="0" err="1"/>
              <a:t>Excepciones</a:t>
            </a:r>
            <a:r>
              <a:rPr sz="1400" dirty="0"/>
              <a:t> y </a:t>
            </a:r>
            <a:r>
              <a:rPr sz="1400" dirty="0" err="1"/>
              <a:t>ética</a:t>
            </a:r>
            <a:r>
              <a:rPr sz="1400" dirty="0"/>
              <a:t> </a:t>
            </a:r>
            <a:r>
              <a:rPr sz="1400" dirty="0" err="1"/>
              <a:t>formalizadas</a:t>
            </a:r>
            <a:endParaRPr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692140" y="1885950"/>
            <a:ext cx="2228850" cy="336042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9331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1" name="TextBox 10"/>
          <p:cNvSpPr txBox="1"/>
          <p:nvPr/>
        </p:nvSpPr>
        <p:spPr>
          <a:xfrm>
            <a:off x="5829300" y="2023110"/>
            <a:ext cx="87940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>
                <a:solidFill>
                  <a:srgbClr val="933193"/>
                </a:solidFill>
              </a:defRPr>
            </a:pPr>
            <a:r>
              <a:rPr sz="1350"/>
              <a:t>Avanzado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9300" y="2366010"/>
            <a:ext cx="19545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5C </a:t>
            </a:r>
            <a:r>
              <a:rPr sz="1400" dirty="0" err="1"/>
              <a:t>cuantitativo</a:t>
            </a:r>
            <a:r>
              <a:rPr sz="1400" dirty="0"/>
              <a:t> / scorecard</a:t>
            </a:r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</a:t>
            </a:r>
            <a:r>
              <a:rPr sz="1400" dirty="0" err="1"/>
              <a:t>Segmentación</a:t>
            </a:r>
            <a:r>
              <a:rPr sz="1400" dirty="0"/>
              <a:t> </a:t>
            </a:r>
            <a:r>
              <a:rPr sz="1400" dirty="0" err="1"/>
              <a:t>por</a:t>
            </a:r>
            <a:r>
              <a:rPr sz="1400" dirty="0"/>
              <a:t> </a:t>
            </a:r>
            <a:r>
              <a:rPr sz="1400" dirty="0" err="1"/>
              <a:t>producto</a:t>
            </a:r>
            <a:endParaRPr sz="1400" dirty="0"/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Cutoffs, </a:t>
            </a:r>
            <a:r>
              <a:rPr sz="1400" dirty="0" err="1"/>
              <a:t>límites</a:t>
            </a:r>
            <a:r>
              <a:rPr sz="1400" dirty="0"/>
              <a:t> y </a:t>
            </a:r>
            <a:r>
              <a:rPr sz="1400" dirty="0" err="1"/>
              <a:t>monitoreo</a:t>
            </a:r>
            <a:endParaRPr sz="1400" dirty="0"/>
          </a:p>
          <a:p>
            <a:pPr>
              <a:defRPr sz="1400">
                <a:solidFill>
                  <a:srgbClr val="505050"/>
                </a:solidFill>
              </a:defRPr>
            </a:pPr>
            <a:r>
              <a:rPr sz="1400" dirty="0"/>
              <a:t>• </a:t>
            </a:r>
            <a:r>
              <a:rPr sz="1400" dirty="0" err="1"/>
              <a:t>Backtesting</a:t>
            </a:r>
            <a:r>
              <a:rPr sz="1400" dirty="0"/>
              <a:t> / </a:t>
            </a:r>
            <a:r>
              <a:rPr sz="1400" dirty="0" err="1"/>
              <a:t>validación</a:t>
            </a:r>
            <a:endParaRPr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6221318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4) Capacidad de pago: de lo separado a lo consolidado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748790"/>
            <a:ext cx="2743200" cy="144018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685800" y="1831086"/>
            <a:ext cx="17320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600" dirty="0"/>
              <a:t>A. Persona / Socio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091690"/>
            <a:ext cx="251350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Ingreso</a:t>
            </a:r>
            <a:r>
              <a:rPr sz="1200" dirty="0"/>
              <a:t> </a:t>
            </a:r>
            <a:r>
              <a:rPr sz="1200" dirty="0" err="1"/>
              <a:t>neto</a:t>
            </a:r>
            <a:r>
              <a:rPr sz="1200" dirty="0"/>
              <a:t>, </a:t>
            </a:r>
            <a:r>
              <a:rPr sz="1200" dirty="0" err="1"/>
              <a:t>gastos</a:t>
            </a:r>
            <a:r>
              <a:rPr sz="1200" dirty="0"/>
              <a:t> </a:t>
            </a:r>
            <a:r>
              <a:rPr sz="1200" dirty="0" err="1"/>
              <a:t>fijos</a:t>
            </a:r>
            <a:r>
              <a:rPr sz="1200" dirty="0"/>
              <a:t>, </a:t>
            </a:r>
            <a:r>
              <a:rPr sz="1200" dirty="0" err="1"/>
              <a:t>otras</a:t>
            </a:r>
            <a:r>
              <a:rPr sz="1200" dirty="0"/>
              <a:t>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cuotas</a:t>
            </a:r>
            <a:r>
              <a:rPr sz="1200" dirty="0"/>
              <a:t>, </a:t>
            </a:r>
            <a:r>
              <a:rPr sz="1200" dirty="0" err="1"/>
              <a:t>margen</a:t>
            </a:r>
            <a:r>
              <a:rPr sz="1200" dirty="0"/>
              <a:t> y </a:t>
            </a:r>
            <a:r>
              <a:rPr sz="1200" dirty="0" err="1"/>
              <a:t>cobertura</a:t>
            </a:r>
            <a:r>
              <a:rPr sz="1200" dirty="0"/>
              <a:t> de </a:t>
            </a:r>
            <a:r>
              <a:rPr sz="1200" dirty="0" err="1"/>
              <a:t>cuota</a:t>
            </a:r>
            <a:r>
              <a:rPr sz="12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3394710"/>
            <a:ext cx="2743200" cy="144018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685800" y="3477006"/>
            <a:ext cx="20501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sz="1600"/>
              <a:t>B. Negocio / actividad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1" y="3737610"/>
            <a:ext cx="26911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/>
              <a:t>Ventas, </a:t>
            </a:r>
            <a:r>
              <a:rPr sz="1200" dirty="0" err="1"/>
              <a:t>compras</a:t>
            </a:r>
            <a:r>
              <a:rPr sz="1200" dirty="0"/>
              <a:t>, </a:t>
            </a:r>
            <a:r>
              <a:rPr sz="1200" dirty="0" err="1"/>
              <a:t>gastos</a:t>
            </a:r>
            <a:r>
              <a:rPr sz="1200" dirty="0"/>
              <a:t> </a:t>
            </a:r>
            <a:r>
              <a:rPr sz="1200" dirty="0" err="1"/>
              <a:t>operativos</a:t>
            </a:r>
            <a:r>
              <a:rPr sz="1200" dirty="0"/>
              <a:t>,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flujo</a:t>
            </a:r>
            <a:r>
              <a:rPr sz="1200" dirty="0"/>
              <a:t> disponible y </a:t>
            </a:r>
            <a:r>
              <a:rPr sz="1200" dirty="0" err="1"/>
              <a:t>cobertura</a:t>
            </a:r>
            <a:r>
              <a:rPr sz="1200" dirty="0"/>
              <a:t> del </a:t>
            </a:r>
            <a:r>
              <a:rPr sz="1200" dirty="0" err="1"/>
              <a:t>negocio</a:t>
            </a:r>
            <a:r>
              <a:rPr sz="1200" dirty="0"/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1748790"/>
            <a:ext cx="2606040" cy="144018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1" name="TextBox 10"/>
          <p:cNvSpPr txBox="1"/>
          <p:nvPr/>
        </p:nvSpPr>
        <p:spPr>
          <a:xfrm>
            <a:off x="3566160" y="1831086"/>
            <a:ext cx="15856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600" dirty="0"/>
              <a:t>C. </a:t>
            </a:r>
            <a:r>
              <a:rPr sz="1600" dirty="0" err="1"/>
              <a:t>Consolidación</a:t>
            </a:r>
            <a:endParaRPr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566160" y="2091690"/>
            <a:ext cx="23878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/>
              <a:t>Integra </a:t>
            </a:r>
            <a:r>
              <a:rPr sz="1200" dirty="0" err="1"/>
              <a:t>capacidad</a:t>
            </a:r>
            <a:r>
              <a:rPr sz="1200" dirty="0"/>
              <a:t> personal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/>
              <a:t>y del </a:t>
            </a:r>
            <a:r>
              <a:rPr sz="1200" dirty="0" err="1"/>
              <a:t>negocio</a:t>
            </a:r>
            <a:r>
              <a:rPr sz="1200" dirty="0"/>
              <a:t> para </a:t>
            </a:r>
            <a:r>
              <a:rPr sz="1200" dirty="0" err="1"/>
              <a:t>una</a:t>
            </a:r>
            <a:r>
              <a:rPr sz="1200" dirty="0"/>
              <a:t> </a:t>
            </a:r>
            <a:r>
              <a:rPr sz="1200" dirty="0" err="1"/>
              <a:t>lectura</a:t>
            </a:r>
            <a:r>
              <a:rPr sz="1200" dirty="0"/>
              <a:t> </a:t>
            </a:r>
            <a:r>
              <a:rPr sz="1200" dirty="0" err="1"/>
              <a:t>más</a:t>
            </a:r>
            <a:r>
              <a:rPr sz="1200" dirty="0"/>
              <a:t>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realista</a:t>
            </a:r>
            <a:r>
              <a:rPr sz="1200" dirty="0"/>
              <a:t> de </a:t>
            </a:r>
            <a:r>
              <a:rPr sz="1200" dirty="0" err="1"/>
              <a:t>pago</a:t>
            </a:r>
            <a:r>
              <a:rPr sz="1200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748790"/>
            <a:ext cx="2400300" cy="144018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9331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4" name="TextBox 13"/>
          <p:cNvSpPr txBox="1"/>
          <p:nvPr/>
        </p:nvSpPr>
        <p:spPr>
          <a:xfrm>
            <a:off x="6309360" y="1831086"/>
            <a:ext cx="11176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933193"/>
                </a:solidFill>
              </a:defRPr>
            </a:pPr>
            <a:r>
              <a:rPr sz="1600" dirty="0" err="1"/>
              <a:t>Simulación</a:t>
            </a:r>
            <a:endParaRPr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09360" y="2091690"/>
            <a:ext cx="21134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Permite</a:t>
            </a:r>
            <a:r>
              <a:rPr sz="1200" dirty="0"/>
              <a:t> </a:t>
            </a:r>
            <a:r>
              <a:rPr sz="1200" dirty="0" err="1"/>
              <a:t>probar</a:t>
            </a:r>
            <a:r>
              <a:rPr sz="1200" dirty="0"/>
              <a:t> </a:t>
            </a:r>
            <a:r>
              <a:rPr sz="1200" dirty="0" err="1"/>
              <a:t>monto</a:t>
            </a:r>
            <a:r>
              <a:rPr sz="1200" dirty="0"/>
              <a:t>,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tasa</a:t>
            </a:r>
            <a:r>
              <a:rPr sz="1200" dirty="0"/>
              <a:t> y </a:t>
            </a:r>
            <a:r>
              <a:rPr sz="1200" dirty="0" err="1"/>
              <a:t>plazo</a:t>
            </a:r>
            <a:r>
              <a:rPr sz="1200" dirty="0"/>
              <a:t>; </a:t>
            </a:r>
            <a:r>
              <a:rPr sz="1200" dirty="0" err="1"/>
              <a:t>calcula</a:t>
            </a:r>
            <a:r>
              <a:rPr sz="1200" dirty="0"/>
              <a:t> </a:t>
            </a:r>
            <a:r>
              <a:rPr sz="1200" dirty="0" err="1"/>
              <a:t>cuota</a:t>
            </a:r>
            <a:r>
              <a:rPr sz="1200" dirty="0"/>
              <a:t> y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 err="1"/>
              <a:t>monto</a:t>
            </a:r>
            <a:r>
              <a:rPr sz="1200" dirty="0"/>
              <a:t> </a:t>
            </a:r>
            <a:r>
              <a:rPr sz="1200" dirty="0" err="1"/>
              <a:t>máximo</a:t>
            </a:r>
            <a:r>
              <a:rPr sz="1200" dirty="0"/>
              <a:t> </a:t>
            </a:r>
            <a:r>
              <a:rPr sz="1200" dirty="0" err="1"/>
              <a:t>recomendable</a:t>
            </a:r>
            <a:r>
              <a:rPr sz="1200" dirty="0"/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9000" y="3463290"/>
            <a:ext cx="5143500" cy="123444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17" name="TextBox 16"/>
          <p:cNvSpPr txBox="1"/>
          <p:nvPr/>
        </p:nvSpPr>
        <p:spPr>
          <a:xfrm>
            <a:off x="3566161" y="3545586"/>
            <a:ext cx="15951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600"/>
              <a:t>Lectura directiva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160" y="3806190"/>
            <a:ext cx="43527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/>
              <a:t>La </a:t>
            </a:r>
            <a:r>
              <a:rPr sz="1200" dirty="0" err="1"/>
              <a:t>decisión</a:t>
            </a:r>
            <a:r>
              <a:rPr sz="1200" dirty="0"/>
              <a:t> no </a:t>
            </a:r>
            <a:r>
              <a:rPr sz="1200" dirty="0" err="1"/>
              <a:t>debe</a:t>
            </a:r>
            <a:r>
              <a:rPr sz="1200" dirty="0"/>
              <a:t> </a:t>
            </a:r>
            <a:r>
              <a:rPr sz="1200" dirty="0" err="1"/>
              <a:t>basarse</a:t>
            </a:r>
            <a:r>
              <a:rPr sz="1200" dirty="0"/>
              <a:t> solo </a:t>
            </a:r>
            <a:r>
              <a:rPr sz="1200" dirty="0" err="1"/>
              <a:t>en</a:t>
            </a:r>
            <a:r>
              <a:rPr sz="1200" dirty="0"/>
              <a:t> </a:t>
            </a:r>
            <a:r>
              <a:rPr sz="1200" dirty="0" err="1"/>
              <a:t>ingreso</a:t>
            </a:r>
            <a:r>
              <a:rPr sz="1200" dirty="0"/>
              <a:t> </a:t>
            </a:r>
            <a:r>
              <a:rPr sz="1200" dirty="0" err="1"/>
              <a:t>declarado</a:t>
            </a:r>
            <a:r>
              <a:rPr sz="1200" dirty="0"/>
              <a:t>: </a:t>
            </a:r>
            <a:endParaRPr lang="en-US" sz="1200" dirty="0"/>
          </a:p>
          <a:p>
            <a:pPr>
              <a:defRPr sz="1300">
                <a:solidFill>
                  <a:srgbClr val="505050"/>
                </a:solidFill>
              </a:defRPr>
            </a:pPr>
            <a:r>
              <a:rPr sz="1200" dirty="0"/>
              <a:t>hay </a:t>
            </a:r>
            <a:r>
              <a:rPr sz="1200" dirty="0" err="1"/>
              <a:t>que</a:t>
            </a:r>
            <a:r>
              <a:rPr sz="1200" dirty="0"/>
              <a:t> </a:t>
            </a:r>
            <a:r>
              <a:rPr sz="1200" dirty="0" err="1"/>
              <a:t>validar</a:t>
            </a:r>
            <a:r>
              <a:rPr sz="1200" dirty="0"/>
              <a:t> </a:t>
            </a:r>
            <a:r>
              <a:rPr sz="1200" dirty="0" err="1"/>
              <a:t>flujo</a:t>
            </a:r>
            <a:r>
              <a:rPr sz="1200" dirty="0"/>
              <a:t>, carga total, </a:t>
            </a:r>
            <a:r>
              <a:rPr sz="1200" dirty="0" err="1"/>
              <a:t>cobertura</a:t>
            </a:r>
            <a:r>
              <a:rPr sz="1200" dirty="0"/>
              <a:t> y </a:t>
            </a:r>
            <a:r>
              <a:rPr sz="1200" dirty="0" err="1"/>
              <a:t>margen</a:t>
            </a:r>
            <a:r>
              <a:rPr sz="1200" dirty="0"/>
              <a:t> de </a:t>
            </a:r>
            <a:r>
              <a:rPr sz="1200" dirty="0" err="1"/>
              <a:t>seguridad</a:t>
            </a:r>
            <a:r>
              <a:rPr sz="12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4452822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5) 5C mixto: consumo y microempresa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817370"/>
            <a:ext cx="3977640" cy="329184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TextBox 4"/>
          <p:cNvSpPr txBox="1"/>
          <p:nvPr/>
        </p:nvSpPr>
        <p:spPr>
          <a:xfrm>
            <a:off x="685800" y="1899666"/>
            <a:ext cx="88197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dirty="0" err="1"/>
              <a:t>Consumo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160271"/>
            <a:ext cx="302223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600" dirty="0" err="1"/>
              <a:t>Combina</a:t>
            </a:r>
            <a:r>
              <a:rPr sz="1600" dirty="0"/>
              <a:t> 5C con </a:t>
            </a:r>
            <a:r>
              <a:rPr sz="1600" dirty="0" err="1"/>
              <a:t>métricas</a:t>
            </a:r>
            <a:r>
              <a:rPr sz="1600" dirty="0"/>
              <a:t> simples: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Buró</a:t>
            </a:r>
            <a:r>
              <a:rPr sz="1600" dirty="0"/>
              <a:t>/</a:t>
            </a:r>
            <a:r>
              <a:rPr sz="1600" dirty="0" err="1"/>
              <a:t>categoría</a:t>
            </a:r>
            <a:br>
              <a:rPr sz="1600" dirty="0"/>
            </a:br>
            <a:r>
              <a:rPr sz="1600" dirty="0"/>
              <a:t>• # </a:t>
            </a:r>
            <a:r>
              <a:rPr sz="1600" dirty="0" err="1"/>
              <a:t>atrasos</a:t>
            </a:r>
            <a:r>
              <a:rPr sz="1600" dirty="0"/>
              <a:t> 12m</a:t>
            </a:r>
            <a:br>
              <a:rPr sz="1600" dirty="0"/>
            </a:br>
            <a:r>
              <a:rPr sz="1600" dirty="0"/>
              <a:t>• DTI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Cobertura</a:t>
            </a:r>
            <a:r>
              <a:rPr sz="1600" dirty="0"/>
              <a:t> de </a:t>
            </a:r>
            <a:r>
              <a:rPr sz="1600" dirty="0" err="1"/>
              <a:t>cuota</a:t>
            </a:r>
            <a:br>
              <a:rPr sz="1600" dirty="0"/>
            </a:br>
            <a:r>
              <a:rPr sz="1600" dirty="0"/>
              <a:t>• Ahorro / </a:t>
            </a:r>
            <a:r>
              <a:rPr sz="1600" dirty="0" err="1"/>
              <a:t>estabilidad</a:t>
            </a:r>
            <a:r>
              <a:rPr sz="1600" dirty="0"/>
              <a:t> </a:t>
            </a:r>
            <a:r>
              <a:rPr sz="1600" dirty="0" err="1"/>
              <a:t>laboral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Mitigante</a:t>
            </a:r>
            <a:r>
              <a:rPr sz="1600" dirty="0"/>
              <a:t> (fiador/</a:t>
            </a:r>
            <a:r>
              <a:rPr sz="1600" dirty="0" err="1"/>
              <a:t>garantía</a:t>
            </a:r>
            <a:r>
              <a:rPr sz="1600" dirty="0"/>
              <a:t>)</a:t>
            </a:r>
            <a:br>
              <a:rPr sz="1600" dirty="0"/>
            </a:br>
            <a:br>
              <a:rPr sz="1600" dirty="0"/>
            </a:br>
            <a:r>
              <a:rPr sz="1600" dirty="0" err="1"/>
              <a:t>Útil</a:t>
            </a:r>
            <a:r>
              <a:rPr sz="1600" dirty="0"/>
              <a:t> para </a:t>
            </a:r>
            <a:r>
              <a:rPr sz="1600" dirty="0" err="1"/>
              <a:t>nómina</a:t>
            </a:r>
            <a:r>
              <a:rPr sz="1600" dirty="0"/>
              <a:t> y </a:t>
            </a:r>
            <a:r>
              <a:rPr sz="1600" dirty="0" err="1"/>
              <a:t>consumo</a:t>
            </a:r>
            <a:r>
              <a:rPr sz="16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32020" y="1817370"/>
            <a:ext cx="3840480" cy="329184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0B6B3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TextBox 7"/>
          <p:cNvSpPr txBox="1"/>
          <p:nvPr/>
        </p:nvSpPr>
        <p:spPr>
          <a:xfrm>
            <a:off x="4869180" y="1899666"/>
            <a:ext cx="141897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0B6B3A"/>
                </a:solidFill>
              </a:defRPr>
            </a:pPr>
            <a:r>
              <a:rPr sz="1600" dirty="0" err="1"/>
              <a:t>Microempresa</a:t>
            </a:r>
            <a:endParaRPr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869180" y="2160271"/>
            <a:ext cx="3307765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sz="1600" dirty="0" err="1"/>
              <a:t>Combina</a:t>
            </a:r>
            <a:r>
              <a:rPr sz="1600" dirty="0"/>
              <a:t> 5C con </a:t>
            </a:r>
            <a:r>
              <a:rPr sz="1600" dirty="0" err="1"/>
              <a:t>métricas</a:t>
            </a:r>
            <a:r>
              <a:rPr sz="1600" dirty="0"/>
              <a:t> de </a:t>
            </a:r>
            <a:r>
              <a:rPr sz="1600" dirty="0" err="1"/>
              <a:t>negocio</a:t>
            </a:r>
            <a:r>
              <a:rPr sz="1600" dirty="0"/>
              <a:t>: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Buró</a:t>
            </a:r>
            <a:r>
              <a:rPr sz="1600" dirty="0"/>
              <a:t> / </a:t>
            </a:r>
            <a:r>
              <a:rPr sz="1600" dirty="0" err="1"/>
              <a:t>historial</a:t>
            </a:r>
            <a:br>
              <a:rPr sz="1600" dirty="0"/>
            </a:br>
            <a:r>
              <a:rPr sz="1600" dirty="0"/>
              <a:t>• DSCR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Variación</a:t>
            </a:r>
            <a:r>
              <a:rPr sz="1600" dirty="0"/>
              <a:t> de </a:t>
            </a:r>
            <a:r>
              <a:rPr sz="1600" dirty="0" err="1"/>
              <a:t>ventas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Aporte</a:t>
            </a:r>
            <a:r>
              <a:rPr sz="1600" dirty="0"/>
              <a:t> </a:t>
            </a:r>
            <a:r>
              <a:rPr sz="1600" dirty="0" err="1"/>
              <a:t>propio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Antigüedad</a:t>
            </a:r>
            <a:r>
              <a:rPr sz="1600" dirty="0"/>
              <a:t> del </a:t>
            </a:r>
            <a:r>
              <a:rPr sz="1600" dirty="0" err="1"/>
              <a:t>negocio</a:t>
            </a:r>
            <a:br>
              <a:rPr sz="1600" dirty="0"/>
            </a:br>
            <a:r>
              <a:rPr sz="1600" dirty="0"/>
              <a:t>• Riesgo del sector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Concentración</a:t>
            </a:r>
            <a:r>
              <a:rPr sz="1600" dirty="0"/>
              <a:t> de </a:t>
            </a:r>
            <a:r>
              <a:rPr sz="1600" dirty="0" err="1"/>
              <a:t>clientes</a:t>
            </a:r>
            <a:br>
              <a:rPr sz="1600" dirty="0"/>
            </a:br>
            <a:r>
              <a:rPr sz="1600" dirty="0"/>
              <a:t>• </a:t>
            </a:r>
            <a:r>
              <a:rPr sz="1600" dirty="0" err="1"/>
              <a:t>Garantía</a:t>
            </a:r>
            <a:r>
              <a:rPr sz="1600" dirty="0"/>
              <a:t>/</a:t>
            </a:r>
            <a:r>
              <a:rPr sz="1600" dirty="0" err="1"/>
              <a:t>documentación</a:t>
            </a:r>
            <a:endParaRPr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57250"/>
            <a:ext cx="9143771" cy="548640"/>
          </a:xfrm>
          <a:prstGeom prst="rect">
            <a:avLst/>
          </a:prstGeom>
          <a:solidFill>
            <a:srgbClr val="0B6B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TextBox 2"/>
          <p:cNvSpPr txBox="1"/>
          <p:nvPr/>
        </p:nvSpPr>
        <p:spPr>
          <a:xfrm>
            <a:off x="480060" y="960120"/>
            <a:ext cx="5789277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rPr sz="2100"/>
              <a:t>6) Manejo de excepciones y ética en la aprobación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817371"/>
            <a:ext cx="41833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505050"/>
                </a:solidFill>
              </a:defRPr>
            </a:pPr>
            <a:r>
              <a:rPr sz="2000" dirty="0"/>
              <a:t>Toda </a:t>
            </a:r>
            <a:r>
              <a:rPr sz="2000" dirty="0" err="1"/>
              <a:t>excepción</a:t>
            </a:r>
            <a:r>
              <a:rPr sz="2000" dirty="0"/>
              <a:t> </a:t>
            </a:r>
            <a:r>
              <a:rPr sz="2000" dirty="0" err="1"/>
              <a:t>debe</a:t>
            </a:r>
            <a:r>
              <a:rPr sz="2000" dirty="0"/>
              <a:t> </a:t>
            </a:r>
            <a:r>
              <a:rPr sz="2000" dirty="0" err="1"/>
              <a:t>indicar</a:t>
            </a:r>
            <a:r>
              <a:rPr sz="2000" dirty="0"/>
              <a:t>: </a:t>
            </a:r>
            <a:r>
              <a:rPr sz="2000" dirty="0" err="1"/>
              <a:t>qué</a:t>
            </a:r>
            <a:r>
              <a:rPr sz="2000" dirty="0"/>
              <a:t> se </a:t>
            </a:r>
            <a:r>
              <a:rPr sz="2000" dirty="0" err="1"/>
              <a:t>rompe</a:t>
            </a:r>
            <a:r>
              <a:rPr sz="2000" dirty="0"/>
              <a:t>, </a:t>
            </a:r>
            <a:r>
              <a:rPr sz="2000" dirty="0" err="1"/>
              <a:t>por</a:t>
            </a:r>
            <a:r>
              <a:rPr sz="2000" dirty="0"/>
              <a:t> </a:t>
            </a:r>
            <a:r>
              <a:rPr sz="2000" dirty="0" err="1"/>
              <a:t>qué</a:t>
            </a:r>
            <a:r>
              <a:rPr sz="2000" dirty="0"/>
              <a:t>, </a:t>
            </a:r>
            <a:r>
              <a:rPr sz="2000" dirty="0" err="1"/>
              <a:t>quién</a:t>
            </a:r>
            <a:r>
              <a:rPr sz="2000" dirty="0"/>
              <a:t> </a:t>
            </a:r>
            <a:r>
              <a:rPr sz="2000" dirty="0" err="1"/>
              <a:t>aprueba</a:t>
            </a:r>
            <a:r>
              <a:rPr sz="2000" dirty="0"/>
              <a:t> y </a:t>
            </a:r>
            <a:r>
              <a:rPr sz="2000" dirty="0" err="1"/>
              <a:t>cuál</a:t>
            </a:r>
            <a:r>
              <a:rPr sz="2000" dirty="0"/>
              <a:t> es </a:t>
            </a:r>
            <a:r>
              <a:rPr sz="2000" dirty="0" err="1"/>
              <a:t>el</a:t>
            </a:r>
            <a:r>
              <a:rPr sz="2000" dirty="0"/>
              <a:t> </a:t>
            </a:r>
            <a:r>
              <a:rPr sz="2000" dirty="0" err="1"/>
              <a:t>mitigante</a:t>
            </a:r>
            <a:r>
              <a:rPr sz="2000" dirty="0"/>
              <a:t>.</a:t>
            </a:r>
            <a:endParaRPr lang="en-US" sz="2000" dirty="0"/>
          </a:p>
          <a:p>
            <a:pPr>
              <a:defRPr sz="1800">
                <a:solidFill>
                  <a:srgbClr val="505050"/>
                </a:solidFill>
              </a:defRPr>
            </a:pPr>
            <a:endParaRPr sz="2000" dirty="0"/>
          </a:p>
          <a:p>
            <a:pPr>
              <a:defRPr sz="1800">
                <a:solidFill>
                  <a:srgbClr val="505050"/>
                </a:solidFill>
              </a:defRPr>
            </a:pPr>
            <a:r>
              <a:rPr sz="2000" dirty="0"/>
              <a:t>La </a:t>
            </a:r>
            <a:r>
              <a:rPr sz="2000" dirty="0" err="1"/>
              <a:t>presión</a:t>
            </a:r>
            <a:r>
              <a:rPr sz="2000" dirty="0"/>
              <a:t> </a:t>
            </a:r>
            <a:r>
              <a:rPr sz="2000" dirty="0" err="1"/>
              <a:t>comercial</a:t>
            </a:r>
            <a:r>
              <a:rPr sz="2000" dirty="0"/>
              <a:t> no </a:t>
            </a:r>
            <a:r>
              <a:rPr sz="2000" dirty="0" err="1"/>
              <a:t>sustituye</a:t>
            </a:r>
            <a:r>
              <a:rPr sz="2000" dirty="0"/>
              <a:t> </a:t>
            </a:r>
            <a:r>
              <a:rPr sz="2000" dirty="0" err="1"/>
              <a:t>el</a:t>
            </a:r>
            <a:r>
              <a:rPr sz="2000" dirty="0"/>
              <a:t> </a:t>
            </a:r>
            <a:r>
              <a:rPr sz="2000" dirty="0" err="1"/>
              <a:t>criterio</a:t>
            </a:r>
            <a:r>
              <a:rPr sz="2000" dirty="0"/>
              <a:t> </a:t>
            </a:r>
            <a:r>
              <a:rPr sz="2000" dirty="0" err="1"/>
              <a:t>técnico</a:t>
            </a:r>
            <a:r>
              <a:rPr sz="2000" dirty="0"/>
              <a:t>.</a:t>
            </a:r>
            <a:endParaRPr lang="en-US" sz="2000" dirty="0"/>
          </a:p>
          <a:p>
            <a:pPr>
              <a:defRPr sz="1800">
                <a:solidFill>
                  <a:srgbClr val="505050"/>
                </a:solidFill>
              </a:defRPr>
            </a:pPr>
            <a:endParaRPr sz="2000" dirty="0"/>
          </a:p>
          <a:p>
            <a:pPr>
              <a:defRPr sz="1800">
                <a:solidFill>
                  <a:srgbClr val="505050"/>
                </a:solidFill>
              </a:defRPr>
            </a:pPr>
            <a:r>
              <a:rPr sz="2000" dirty="0"/>
              <a:t>Si hay </a:t>
            </a:r>
            <a:r>
              <a:rPr sz="2000" dirty="0" err="1"/>
              <a:t>conflicto</a:t>
            </a:r>
            <a:r>
              <a:rPr sz="2000" dirty="0"/>
              <a:t> de </a:t>
            </a:r>
            <a:r>
              <a:rPr sz="2000" dirty="0" err="1"/>
              <a:t>interés</a:t>
            </a:r>
            <a:r>
              <a:rPr sz="2000" dirty="0"/>
              <a:t>, la </a:t>
            </a:r>
            <a:r>
              <a:rPr sz="2000" dirty="0" err="1"/>
              <a:t>decisión</a:t>
            </a:r>
            <a:r>
              <a:rPr sz="2000" dirty="0"/>
              <a:t> </a:t>
            </a:r>
            <a:r>
              <a:rPr sz="2000" dirty="0" err="1"/>
              <a:t>debe</a:t>
            </a:r>
            <a:r>
              <a:rPr sz="2000" dirty="0"/>
              <a:t> </a:t>
            </a:r>
            <a:r>
              <a:rPr sz="2000" dirty="0" err="1"/>
              <a:t>escalarse</a:t>
            </a:r>
            <a:r>
              <a:rPr sz="2000" dirty="0"/>
              <a:t> o </a:t>
            </a:r>
            <a:r>
              <a:rPr sz="2000" dirty="0" err="1"/>
              <a:t>apartarse</a:t>
            </a:r>
            <a:r>
              <a:rPr sz="2000" dirty="0"/>
              <a:t>.</a:t>
            </a:r>
            <a:endParaRPr lang="en-US" sz="2000" dirty="0"/>
          </a:p>
          <a:p>
            <a:pPr>
              <a:defRPr sz="1800">
                <a:solidFill>
                  <a:srgbClr val="505050"/>
                </a:solidFill>
              </a:defRPr>
            </a:pPr>
            <a:endParaRPr sz="2000" dirty="0"/>
          </a:p>
          <a:p>
            <a:pPr>
              <a:defRPr sz="1800">
                <a:solidFill>
                  <a:srgbClr val="505050"/>
                </a:solidFill>
              </a:defRPr>
            </a:pPr>
            <a:r>
              <a:rPr sz="2000" dirty="0"/>
              <a:t>Una </a:t>
            </a:r>
            <a:r>
              <a:rPr sz="2000" dirty="0" err="1"/>
              <a:t>recomendación</a:t>
            </a:r>
            <a:r>
              <a:rPr sz="2000" dirty="0"/>
              <a:t> </a:t>
            </a:r>
            <a:r>
              <a:rPr sz="2000" dirty="0" err="1"/>
              <a:t>técnica</a:t>
            </a:r>
            <a:r>
              <a:rPr sz="2000" dirty="0"/>
              <a:t> </a:t>
            </a:r>
            <a:r>
              <a:rPr sz="2000" dirty="0" err="1"/>
              <a:t>debe</a:t>
            </a:r>
            <a:r>
              <a:rPr sz="2000" dirty="0"/>
              <a:t> </a:t>
            </a:r>
            <a:r>
              <a:rPr sz="2000" dirty="0" err="1"/>
              <a:t>poder</a:t>
            </a:r>
            <a:r>
              <a:rPr sz="2000" dirty="0"/>
              <a:t> </a:t>
            </a:r>
            <a:r>
              <a:rPr sz="2000" dirty="0" err="1"/>
              <a:t>explicarse</a:t>
            </a:r>
            <a:r>
              <a:rPr sz="2000" dirty="0"/>
              <a:t> </a:t>
            </a:r>
            <a:r>
              <a:rPr sz="2000" dirty="0" err="1"/>
              <a:t>por</a:t>
            </a:r>
            <a:r>
              <a:rPr sz="2000" dirty="0"/>
              <a:t> </a:t>
            </a:r>
            <a:r>
              <a:rPr sz="2000" dirty="0" err="1"/>
              <a:t>escrito</a:t>
            </a:r>
            <a:r>
              <a:rPr sz="2000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37760" y="1885950"/>
            <a:ext cx="3497580" cy="3291840"/>
          </a:xfrm>
          <a:prstGeom prst="roundRect">
            <a:avLst/>
          </a:prstGeom>
          <a:solidFill>
            <a:srgbClr val="F5F7F9"/>
          </a:solidFill>
          <a:ln w="25400">
            <a:solidFill>
              <a:srgbClr val="F07D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6" name="TextBox 5"/>
          <p:cNvSpPr txBox="1"/>
          <p:nvPr/>
        </p:nvSpPr>
        <p:spPr>
          <a:xfrm>
            <a:off x="5074920" y="1968246"/>
            <a:ext cx="160172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b="1">
                <a:solidFill>
                  <a:srgbClr val="F07D23"/>
                </a:solidFill>
              </a:defRPr>
            </a:pPr>
            <a:r>
              <a:rPr dirty="0" err="1"/>
              <a:t>Chequeos</a:t>
            </a:r>
            <a:r>
              <a:rPr sz="1400" dirty="0"/>
              <a:t> </a:t>
            </a:r>
            <a:r>
              <a:rPr sz="1400" dirty="0" err="1"/>
              <a:t>mínimos</a:t>
            </a:r>
            <a:endParaRPr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74920" y="2228851"/>
            <a:ext cx="3460434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300">
                <a:solidFill>
                  <a:srgbClr val="505050"/>
                </a:solidFill>
              </a:defRPr>
            </a:pPr>
            <a:r>
              <a:rPr dirty="0"/>
              <a:t>• ¿La </a:t>
            </a:r>
            <a:r>
              <a:rPr dirty="0" err="1"/>
              <a:t>información</a:t>
            </a:r>
            <a:r>
              <a:rPr dirty="0"/>
              <a:t> </a:t>
            </a:r>
            <a:r>
              <a:rPr dirty="0" err="1"/>
              <a:t>fue</a:t>
            </a:r>
            <a:r>
              <a:rPr dirty="0"/>
              <a:t> </a:t>
            </a:r>
            <a:r>
              <a:rPr dirty="0" err="1"/>
              <a:t>verificada</a:t>
            </a:r>
            <a:r>
              <a:rPr dirty="0"/>
              <a:t>?</a:t>
            </a:r>
            <a:br>
              <a:rPr dirty="0"/>
            </a:br>
            <a:r>
              <a:rPr dirty="0"/>
              <a:t>• ¿</a:t>
            </a:r>
            <a:r>
              <a:rPr dirty="0" err="1"/>
              <a:t>Existe</a:t>
            </a:r>
            <a:r>
              <a:rPr dirty="0"/>
              <a:t> </a:t>
            </a:r>
            <a:r>
              <a:rPr dirty="0" err="1"/>
              <a:t>presión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aprobar</a:t>
            </a:r>
            <a:r>
              <a:rPr dirty="0"/>
              <a:t>?</a:t>
            </a:r>
            <a:br>
              <a:rPr dirty="0"/>
            </a:br>
            <a:r>
              <a:rPr dirty="0"/>
              <a:t>• ¿Hay </a:t>
            </a:r>
            <a:r>
              <a:rPr dirty="0" err="1"/>
              <a:t>conflicto</a:t>
            </a:r>
            <a:r>
              <a:rPr dirty="0"/>
              <a:t> de </a:t>
            </a:r>
            <a:r>
              <a:rPr dirty="0" err="1"/>
              <a:t>interés</a:t>
            </a:r>
            <a:r>
              <a:rPr dirty="0"/>
              <a:t>?</a:t>
            </a:r>
            <a:br>
              <a:rPr dirty="0"/>
            </a:br>
            <a:r>
              <a:rPr dirty="0"/>
              <a:t>• ¿La </a:t>
            </a:r>
            <a:r>
              <a:rPr dirty="0" err="1"/>
              <a:t>recomendación</a:t>
            </a:r>
            <a:r>
              <a:rPr dirty="0"/>
              <a:t> se </a:t>
            </a:r>
            <a:r>
              <a:rPr dirty="0" err="1"/>
              <a:t>sostiene</a:t>
            </a:r>
            <a:r>
              <a:rPr dirty="0"/>
              <a:t> </a:t>
            </a:r>
            <a:r>
              <a:rPr dirty="0" err="1"/>
              <a:t>técnicamente</a:t>
            </a:r>
            <a:r>
              <a:rPr dirty="0"/>
              <a:t>?</a:t>
            </a:r>
            <a:br>
              <a:rPr dirty="0"/>
            </a:br>
            <a:br>
              <a:rPr dirty="0"/>
            </a:br>
            <a:r>
              <a:rPr dirty="0"/>
              <a:t>Si </a:t>
            </a:r>
            <a:r>
              <a:rPr dirty="0" err="1"/>
              <a:t>falla</a:t>
            </a:r>
            <a:r>
              <a:rPr dirty="0"/>
              <a:t> uno </a:t>
            </a:r>
            <a:r>
              <a:rPr dirty="0" err="1"/>
              <a:t>crítico</a:t>
            </a:r>
            <a:r>
              <a:rPr dirty="0"/>
              <a:t>, la </a:t>
            </a:r>
            <a:r>
              <a:rPr dirty="0" err="1"/>
              <a:t>operación</a:t>
            </a:r>
            <a:r>
              <a:rPr dirty="0"/>
              <a:t> </a:t>
            </a:r>
            <a:r>
              <a:rPr dirty="0" err="1"/>
              <a:t>debe</a:t>
            </a:r>
            <a:r>
              <a:rPr dirty="0"/>
              <a:t> </a:t>
            </a:r>
            <a:r>
              <a:rPr dirty="0" err="1"/>
              <a:t>revisarse</a:t>
            </a:r>
            <a:r>
              <a:rPr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5279" y="5740146"/>
            <a:ext cx="1768433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000">
                <a:solidFill>
                  <a:srgbClr val="787878"/>
                </a:solidFill>
              </a:defRPr>
            </a:pPr>
            <a:r>
              <a:rPr sz="750"/>
              <a:t>Módulo II • Sesión 4 • Análisis Crediticio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0.0.7308"/>
  <p:tag name="SLIDO_PRESENTATION_ID" val="d6997fe5-fd2c-4cc8-885b-1ea400ad5ec4"/>
  <p:tag name="SLIDO_EVENT_UUID" val="60d11f58-c59a-4e39-b6de-08693047dc3e"/>
  <p:tag name="SLIDO_EVENT_SECTION_UUID" val="110d2e64-7c7d-4050-80e4-560033c9d30d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896</Words>
  <Application>Microsoft Office PowerPoint</Application>
  <PresentationFormat>Presentación en pantalla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Rivas Leonardo</dc:creator>
  <cp:lastModifiedBy>Santiago Diaz</cp:lastModifiedBy>
  <cp:revision>53</cp:revision>
  <dcterms:created xsi:type="dcterms:W3CDTF">2022-07-27T12:39:02Z</dcterms:created>
  <dcterms:modified xsi:type="dcterms:W3CDTF">2026-03-10T22:07:52Z</dcterms:modified>
</cp:coreProperties>
</file>