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09" r:id="rId3"/>
    <p:sldId id="256" r:id="rId4"/>
    <p:sldId id="266" r:id="rId5"/>
    <p:sldId id="257" r:id="rId6"/>
    <p:sldId id="258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03" r:id="rId16"/>
    <p:sldId id="304" r:id="rId17"/>
  </p:sldIdLst>
  <p:sldSz cx="9144000" cy="6858000" type="screen4x3"/>
  <p:notesSz cx="6858000" cy="9144000"/>
  <p:custDataLst>
    <p:tags r:id="rId19"/>
  </p:custDataLst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D7BDF-6EAF-4774-82D9-E1D811D23A0F}" v="1" dt="2026-03-18T17:44:39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7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Diaz" userId="7824fdb43fe9423d" providerId="LiveId" clId="{BC97CDB8-134A-4616-ADAE-444AD69FCAB7}"/>
    <pc:docChg chg="undo custSel addSld delSld modSld sldOrd addMainMaster modMainMaster">
      <pc:chgData name="Santiago Diaz" userId="7824fdb43fe9423d" providerId="LiveId" clId="{BC97CDB8-134A-4616-ADAE-444AD69FCAB7}" dt="2026-03-18T17:46:24.080" v="758" actId="700"/>
      <pc:docMkLst>
        <pc:docMk/>
      </pc:docMkLst>
      <pc:sldChg chg="modSp add del mod ord modClrScheme modAnim chgLayout">
        <pc:chgData name="Santiago Diaz" userId="7824fdb43fe9423d" providerId="LiveId" clId="{BC97CDB8-134A-4616-ADAE-444AD69FCAB7}" dt="2026-03-18T17:46:03.965" v="757" actId="700"/>
        <pc:sldMkLst>
          <pc:docMk/>
          <pc:sldMk cId="0" sldId="256"/>
        </pc:sldMkLst>
        <pc:spChg chg="mod ord">
          <ac:chgData name="Santiago Diaz" userId="7824fdb43fe9423d" providerId="LiveId" clId="{BC97CDB8-134A-4616-ADAE-444AD69FCAB7}" dt="2026-03-18T17:46:03.965" v="757" actId="700"/>
          <ac:spMkLst>
            <pc:docMk/>
            <pc:sldMk cId="0" sldId="256"/>
            <ac:spMk id="25" creationId="{00000000-0000-0000-0000-000000000000}"/>
          </ac:spMkLst>
        </pc:spChg>
      </pc:sldChg>
      <pc:sldChg chg="modSp add del mod ord modClrScheme modAnim chgLayout">
        <pc:chgData name="Santiago Diaz" userId="7824fdb43fe9423d" providerId="LiveId" clId="{BC97CDB8-134A-4616-ADAE-444AD69FCAB7}" dt="2026-03-18T17:46:24.080" v="758" actId="700"/>
        <pc:sldMkLst>
          <pc:docMk/>
          <pc:sldMk cId="0" sldId="257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57"/>
            <ac:spMk id="32" creationId="{00000000-0000-0000-0000-000000000000}"/>
          </ac:spMkLst>
        </pc:spChg>
      </pc:sldChg>
      <pc:sldChg chg="modSp add del mod modClrScheme modAnim chgLayout">
        <pc:chgData name="Santiago Diaz" userId="7824fdb43fe9423d" providerId="LiveId" clId="{BC97CDB8-134A-4616-ADAE-444AD69FCAB7}" dt="2026-03-18T17:46:24.080" v="758" actId="700"/>
        <pc:sldMkLst>
          <pc:docMk/>
          <pc:sldMk cId="0" sldId="258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58"/>
            <ac:spMk id="25" creationId="{00000000-0000-0000-0000-000000000000}"/>
          </ac:spMkLst>
        </pc:spChg>
      </pc:sldChg>
      <pc:sldChg chg="addSp modSp add del mod modClrScheme modAnim chgLayout">
        <pc:chgData name="Santiago Diaz" userId="7824fdb43fe9423d" providerId="LiveId" clId="{BC97CDB8-134A-4616-ADAE-444AD69FCAB7}" dt="2026-03-18T17:46:24.080" v="758" actId="700"/>
        <pc:sldMkLst>
          <pc:docMk/>
          <pc:sldMk cId="0" sldId="259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59"/>
            <ac:spMk id="35" creationId="{00000000-0000-0000-0000-000000000000}"/>
          </ac:spMkLst>
        </pc:spChg>
      </pc:sldChg>
      <pc:sldChg chg="addSp delSp modSp add del mod modClrScheme modAnim chgLayout">
        <pc:chgData name="Santiago Diaz" userId="7824fdb43fe9423d" providerId="LiveId" clId="{BC97CDB8-134A-4616-ADAE-444AD69FCAB7}" dt="2026-03-18T17:46:24.080" v="758" actId="700"/>
        <pc:sldMkLst>
          <pc:docMk/>
          <pc:sldMk cId="0" sldId="260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60"/>
            <ac:spMk id="29" creationId="{00000000-0000-0000-0000-000000000000}"/>
          </ac:spMkLst>
        </pc:spChg>
      </pc:sldChg>
      <pc:sldChg chg="modSp add del mod modClrScheme modAnim chgLayout">
        <pc:chgData name="Santiago Diaz" userId="7824fdb43fe9423d" providerId="LiveId" clId="{BC97CDB8-134A-4616-ADAE-444AD69FCAB7}" dt="2026-03-18T17:46:24.080" v="758" actId="700"/>
        <pc:sldMkLst>
          <pc:docMk/>
          <pc:sldMk cId="0" sldId="261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61"/>
            <ac:spMk id="25" creationId="{00000000-0000-0000-0000-000000000000}"/>
          </ac:spMkLst>
        </pc:spChg>
      </pc:sldChg>
      <pc:sldChg chg="modSp add del mod modClrScheme chgLayout">
        <pc:chgData name="Santiago Diaz" userId="7824fdb43fe9423d" providerId="LiveId" clId="{BC97CDB8-134A-4616-ADAE-444AD69FCAB7}" dt="2026-03-18T17:46:24.080" v="758" actId="700"/>
        <pc:sldMkLst>
          <pc:docMk/>
          <pc:sldMk cId="0" sldId="262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62"/>
            <ac:spMk id="25" creationId="{00000000-0000-0000-0000-000000000000}"/>
          </ac:spMkLst>
        </pc:spChg>
      </pc:sldChg>
      <pc:sldChg chg="modSp add del mod modClrScheme chgLayout">
        <pc:chgData name="Santiago Diaz" userId="7824fdb43fe9423d" providerId="LiveId" clId="{BC97CDB8-134A-4616-ADAE-444AD69FCAB7}" dt="2026-03-18T17:46:24.080" v="758" actId="700"/>
        <pc:sldMkLst>
          <pc:docMk/>
          <pc:sldMk cId="0" sldId="263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63"/>
            <ac:spMk id="40" creationId="{00000000-0000-0000-0000-000000000000}"/>
          </ac:spMkLst>
        </pc:spChg>
      </pc:sldChg>
      <pc:sldChg chg="modSp add del mod modClrScheme chgLayout">
        <pc:chgData name="Santiago Diaz" userId="7824fdb43fe9423d" providerId="LiveId" clId="{BC97CDB8-134A-4616-ADAE-444AD69FCAB7}" dt="2026-03-18T17:46:24.080" v="758" actId="700"/>
        <pc:sldMkLst>
          <pc:docMk/>
          <pc:sldMk cId="0" sldId="264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64"/>
            <ac:spMk id="27" creationId="{00000000-0000-0000-0000-000000000000}"/>
          </ac:spMkLst>
        </pc:spChg>
      </pc:sldChg>
      <pc:sldChg chg="modSp add del mod modClrScheme chgLayout">
        <pc:chgData name="Santiago Diaz" userId="7824fdb43fe9423d" providerId="LiveId" clId="{BC97CDB8-134A-4616-ADAE-444AD69FCAB7}" dt="2026-03-18T17:46:24.080" v="758" actId="700"/>
        <pc:sldMkLst>
          <pc:docMk/>
          <pc:sldMk cId="0" sldId="265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0" sldId="265"/>
            <ac:spMk id="25" creationId="{00000000-0000-0000-0000-000000000000}"/>
          </ac:spMkLst>
        </pc:spChg>
      </pc:sldChg>
      <pc:sldChg chg="modSp add mod modClrScheme chgLayout">
        <pc:chgData name="Santiago Diaz" userId="7824fdb43fe9423d" providerId="LiveId" clId="{BC97CDB8-134A-4616-ADAE-444AD69FCAB7}" dt="2026-03-18T17:46:24.080" v="758" actId="700"/>
        <pc:sldMkLst>
          <pc:docMk/>
          <pc:sldMk cId="808844767" sldId="266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808844767" sldId="266"/>
            <ac:spMk id="25" creationId="{C62E0478-1776-18DB-C57A-3AA24AEC3032}"/>
          </ac:spMkLst>
        </pc:spChg>
      </pc:sldChg>
      <pc:sldChg chg="modSp add mod modClrScheme chgLayout">
        <pc:chgData name="Santiago Diaz" userId="7824fdb43fe9423d" providerId="LiveId" clId="{BC97CDB8-134A-4616-ADAE-444AD69FCAB7}" dt="2026-03-18T17:46:24.080" v="758" actId="700"/>
        <pc:sldMkLst>
          <pc:docMk/>
          <pc:sldMk cId="2943510662" sldId="267"/>
        </pc:sldMkLst>
        <pc:spChg chg="mod ord">
          <ac:chgData name="Santiago Diaz" userId="7824fdb43fe9423d" providerId="LiveId" clId="{BC97CDB8-134A-4616-ADAE-444AD69FCAB7}" dt="2026-03-18T17:46:24.080" v="758" actId="700"/>
          <ac:spMkLst>
            <pc:docMk/>
            <pc:sldMk cId="2943510662" sldId="267"/>
            <ac:spMk id="25" creationId="{FD19DB71-6157-C2A0-339B-D4E3C2A32E20}"/>
          </ac:spMkLst>
        </pc:spChg>
      </pc:sldChg>
      <pc:sldChg chg="mod ord chgLayout">
        <pc:chgData name="Santiago Diaz" userId="7824fdb43fe9423d" providerId="LiveId" clId="{BC97CDB8-134A-4616-ADAE-444AD69FCAB7}" dt="2026-03-18T17:44:49.702" v="755"/>
        <pc:sldMkLst>
          <pc:docMk/>
          <pc:sldMk cId="3011834258" sldId="303"/>
        </pc:sldMkLst>
      </pc:sldChg>
      <pc:sldMasterChg chg="new mod addSldLayout">
        <pc:chgData name="Santiago Diaz" userId="7824fdb43fe9423d" providerId="LiveId" clId="{BC97CDB8-134A-4616-ADAE-444AD69FCAB7}" dt="2026-03-18T17:45:48.252" v="756" actId="6938"/>
        <pc:sldMasterMkLst>
          <pc:docMk/>
          <pc:sldMasterMk cId="3464398169" sldId="2147483673"/>
        </pc:sldMasterMkLst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61957652" sldId="2147483674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3868203556" sldId="2147483675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543576475" sldId="2147483676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1229967983" sldId="2147483677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372566949" sldId="2147483678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4289476469" sldId="2147483679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2699946894" sldId="2147483680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581331139" sldId="2147483681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3728713704" sldId="2147483682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2916689524" sldId="2147483683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4052446007" sldId="21474836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FF6B4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B96-4082-A04E-A60B68A91192}"/>
              </c:ext>
            </c:extLst>
          </c:dPt>
          <c:dPt>
            <c:idx val="1"/>
            <c:bubble3D val="0"/>
            <c:spPr>
              <a:solidFill>
                <a:srgbClr val="F06A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B96-4082-A04E-A60B68A91192}"/>
              </c:ext>
            </c:extLst>
          </c:dPt>
          <c:dPt>
            <c:idx val="2"/>
            <c:bubble3D val="0"/>
            <c:spPr>
              <a:solidFill>
                <a:srgbClr val="F6D8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B96-4082-A04E-A60B68A91192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s-N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96-4082-A04E-A60B68A91192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s-N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96-4082-A04E-A60B68A91192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  <a:endParaRPr lang="es-N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96-4082-A04E-A60B68A9119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s-N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Prioridad 1</c:v>
                </c:pt>
                <c:pt idx="1">
                  <c:v>Prioridad 2</c:v>
                </c:pt>
                <c:pt idx="2">
                  <c:v>Prioridad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67.8</c:v>
                </c:pt>
                <c:pt idx="1">
                  <c:v>30.9</c:v>
                </c:pt>
                <c:pt idx="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96-4082-A04E-A60B68A91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6"/>
      </c:doughnutChart>
      <c:spPr>
        <a:noFill/>
        <a:ln w="12700" cap="flat">
          <a:solidFill>
            <a:srgbClr val="FFFFFF"/>
          </a:solidFill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RD$ MM</c:v>
                </c:pt>
              </c:strCache>
            </c:strRef>
          </c:tx>
          <c:spPr>
            <a:solidFill>
              <a:srgbClr val="17375E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1.1 Normal→dudosa</c:v>
                </c:pt>
                <c:pt idx="1">
                  <c:v>1.2 Potencial→dudosa</c:v>
                </c:pt>
                <c:pt idx="2">
                  <c:v>2.5 Mantienen &gt;90 días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31.4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3-45B9-8CC2-43F640FEC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36"/>
          <c:min val="0"/>
        </c:scaling>
        <c:delete val="0"/>
        <c:axPos val="l"/>
        <c:majorGridlines>
          <c:spPr>
            <a:ln w="1270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E749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Entrada a mora</c:v>
                </c:pt>
                <c:pt idx="1">
                  <c:v>Curación</c:v>
                </c:pt>
                <c:pt idx="2">
                  <c:v>Deterioro</c:v>
                </c:pt>
                <c:pt idx="3">
                  <c:v>Arrastre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40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C-43AF-9272-C4396D1E8C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B8C7D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Entrada a mora</c:v>
                </c:pt>
                <c:pt idx="1">
                  <c:v>Curación</c:v>
                </c:pt>
                <c:pt idx="2">
                  <c:v>Deterioro</c:v>
                </c:pt>
                <c:pt idx="3">
                  <c:v>Arrastre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45</c:v>
                </c:pt>
                <c:pt idx="2">
                  <c:v>20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C-43AF-9272-C4396D1E8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70"/>
          <c:min val="0"/>
        </c:scaling>
        <c:delete val="0"/>
        <c:axPos val="l"/>
        <c:majorGridlines>
          <c:spPr>
            <a:ln w="1270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38E7-F491-4A82-B6BA-56FEE0DE89FD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7EEF-E706-48C8-9ADE-ECC66144AB8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220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Fuente interna: captura del reporte de segmentación de cartera proporcionada por el usuario.
[/Sources]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Fuente interna: plantilla de ejercicio generada para esta clase; vistas de las hojas del archivo de ejercicio.
[/Sources]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8B53-03E2-C33E-39C4-71318044E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52060-7B7D-0AFD-68AF-8D388CD21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5D877-AA34-9A17-4115-9F7EAD57D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Fuente interna: captura del reporte de segmentación de cartera proporcionada por el usuario.
[/Sources]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69225-6AB3-59DE-5262-53B6902E3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5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Fuente interna: cifras tomadas de la captura del reporte de segmentación de cartera proporcionada por el usuario.
[/Sources]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04591-2E56-90FD-CA18-72B584904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5B531-F5AD-5732-52FA-77B0D20E5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B7937-4BB6-FD39-142B-ECB3D5A20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Fuente interna: cifras tomadas de la captura del reporte de segmentación de cartera proporcionada por el usuario.
[/Sources]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C7BFD-D69A-14AA-67EB-12AD0693A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9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[Sources]
- Fuente interna: plantilla de ejercicio generada para esta clase; vista de la hoja Matriz_Roll_Rates.
[/Sources]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61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049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9143771" cy="164592"/>
          </a:xfrm>
          <a:prstGeom prst="rect">
            <a:avLst/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" name="Shape 1"/>
          <p:cNvSpPr/>
          <p:nvPr/>
        </p:nvSpPr>
        <p:spPr>
          <a:xfrm>
            <a:off x="411480" y="6492240"/>
            <a:ext cx="8298180" cy="18288"/>
          </a:xfrm>
          <a:prstGeom prst="rect">
            <a:avLst/>
          </a:prstGeom>
          <a:solidFill>
            <a:srgbClr val="D6DEE8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17636" y="6428232"/>
            <a:ext cx="377190" cy="2194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9188B-DCE3-C06B-F898-026B15EA2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FD67F1-28AD-C4E8-E5AA-3083EBE7B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72C2C-850E-8D42-47EA-18C500CD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FE956-5D7E-AAF9-8E89-B05A3704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B529CB-7EF9-0307-020F-C1484D19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195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F8CA2-D85D-A1FD-F67E-6281EF6C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4DD8E5-AAB4-0AEB-01A1-8C84382C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62801-F5AD-35B7-7DCE-F5723DC9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0A1AC1-A2E0-4F7B-AD67-F30B9EBE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C00BE3-23E3-2E6E-52EC-10B9714A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6820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A022E-D24C-231D-F9DD-085971B1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F91518-B777-E35E-BDAF-A7E821329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54CAD-F52F-FF6E-AF8E-DAE58530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E5BD7-E85B-C78A-6D21-4B74A9E5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E2D4C-247B-E88B-757A-05D32E64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4357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AB1FB-BA6A-9027-A9EA-C6FBAD71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DC9CE-D940-5156-B7E6-A12277C57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2A1BE9-35C7-FE05-8F8B-BBB3FC8AC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0EA116-226E-BE5D-6D8A-027FC75A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047906-6C29-D848-B0A6-4E0559AA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AD90C1-EA21-2B61-ECF7-2067F8FA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2996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60C7D-CACD-CB22-1746-1871F9A8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422D41-5A25-0A8C-8842-BE24EDC0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4CAC5A-6230-39DE-C03B-3F38FADC0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8DA40B-4970-0E4F-8496-AE3060C76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6E8925-B1B6-657C-66DB-34AF1959C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A83F84-D6F0-A1AC-799E-665071FC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DFFEDA-56AA-9250-9843-EEDF6DC3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AD045B-FFDB-CAA6-35C9-266AD946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56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C6E4D-1C78-5916-CE5B-7E1F0017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4E7AC9-1803-F0EF-1E91-424B053D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457B7E-A914-54B0-3B40-F9CFB21F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F7F2CB-1CC4-EA05-E49E-0B22EEE3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8947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B9D3D0-010D-CACC-D7A7-8E321DB4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A8D4B1-3189-358F-18FD-B606338B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D02EF3-1623-4E9D-77E6-1071E4FC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9994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2C70C-4833-F987-E616-F36AACA2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7C06C3-1A31-FF89-1865-A74A86F3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709ED1-1A78-3022-2AE4-C40E4884A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EFCD26-89EE-7602-19FB-247695A4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99A11-AA7F-1049-45BE-3280DF42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19BC6A-0C94-3641-7B83-173BD5A3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8133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EF9D2-7AFB-6FEB-0C3D-1E913928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A4B249-B8CF-025B-0CC2-B0EC01B99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312A06-5362-5289-BEE3-8234C8501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A0637-32D1-8087-53FF-DCC72113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2A5A25-0679-9953-F7A3-76FF22CD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5EB349-5C30-BDCC-DF7D-CB87C219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8713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BEDDA-5723-AECA-0C6A-5941765C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8A8CEA-307C-39F8-3105-92C881CA1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70197-ECD2-33EB-4D99-A7EE74F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F5CAF-9399-E7CF-ACF8-21A6F36C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1329D-C23A-CDD0-37B8-D70C1180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1668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3D9BAD-655A-A529-E333-537C3180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A8A9B6-6C99-7809-6017-D35C43EF7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CAD913-F83D-168A-BEFE-787EDF7E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E87AA-AE6B-8503-A9B4-F9D778FF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9E88D4-8AB6-974F-6429-87B64B7D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524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3654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09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96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2715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87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26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979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045A-5D2C-4462-9C41-1EF35B0608E9}" type="datetimeFigureOut">
              <a:rPr lang="es-DO" smtClean="0"/>
              <a:t>18/3/2026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73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EB6170-3AF3-C8F2-78D1-99046A69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65E8F3-8DF3-142C-5745-7469D9BBF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F48AB-D6B7-87C6-DE32-4EA5C5F6D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D7A09-50D0-4CF0-A3C3-3C12372B2775}" type="datetimeFigureOut">
              <a:rPr lang="es-NI" smtClean="0"/>
              <a:t>18/3/2026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F422A-FCEC-722F-A8D1-E1FBC960D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07CB2-CB68-46E4-E614-3C0A57D5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643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diaz@iqdatamodel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diaz@iqdatamodels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Indicadores con roll rates: ejemplo para el aula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Usaremos la plantilla en Excel para comparar el valor actual contra la meta.</a:t>
            </a:r>
            <a:endParaRPr lang="en-US" sz="1050" dirty="0"/>
          </a:p>
        </p:txBody>
      </p:sp>
      <p:graphicFrame>
        <p:nvGraphicFramePr>
          <p:cNvPr id="4" name="Chart 0"/>
          <p:cNvGraphicFramePr/>
          <p:nvPr/>
        </p:nvGraphicFramePr>
        <p:xfrm>
          <a:off x="548640" y="2023110"/>
          <a:ext cx="418338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2"/>
          <p:cNvSpPr/>
          <p:nvPr/>
        </p:nvSpPr>
        <p:spPr>
          <a:xfrm>
            <a:off x="5109210" y="2194560"/>
            <a:ext cx="157734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Interpretación sugerida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109210" y="2468880"/>
            <a:ext cx="3017520" cy="425196"/>
          </a:xfrm>
          <a:prstGeom prst="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txBody>
          <a:bodyPr wrap="square" lIns="762" tIns="762" rIns="762" bIns="762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Amarillo · Entrada a mora 5%</a:t>
            </a:r>
            <a:endParaRPr lang="en-US" sz="1050" dirty="0"/>
          </a:p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cartera vigente empezó a deteriorarse.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109210" y="3099816"/>
            <a:ext cx="3017520" cy="425196"/>
          </a:xfrm>
          <a:prstGeom prst="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txBody>
          <a:bodyPr wrap="square" lIns="762" tIns="762" rIns="762" bIns="762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Amarillo · Curación 40%</a:t>
            </a:r>
            <a:endParaRPr lang="en-US" sz="1050" dirty="0"/>
          </a:p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 recupera, pero por debajo del nivel esperado.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109210" y="3730752"/>
            <a:ext cx="3017520" cy="425196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txBody>
          <a:bodyPr wrap="square" lIns="762" tIns="762" rIns="762" bIns="762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Rojo · Deterioro 30%</a:t>
            </a:r>
            <a:endParaRPr lang="en-US" sz="1050" dirty="0"/>
          </a:p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franja 1-30 no se estabiliza.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109210" y="4361688"/>
            <a:ext cx="3017520" cy="425196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txBody>
          <a:bodyPr wrap="square" lIns="762" tIns="762" rIns="762" bIns="762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Rojo · Arrastre 60%</a:t>
            </a:r>
            <a:endParaRPr lang="en-US" sz="1050" dirty="0"/>
          </a:p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Demasiados casos pasan a 90+ días.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109210" y="5074920"/>
            <a:ext cx="305181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Decisión didáctica: si el flujo empeora antes de que suba demasiado el stock, la cobranza preventiva llega a tiempo.</a:t>
            </a:r>
            <a:endParaRPr lang="en-US" sz="975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5. Estrategias de cobranza preventiva por segmento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segmentación define intensidad, canal, guion y objetivo de la gestión.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34924" y="2091690"/>
            <a:ext cx="2125980" cy="3394710"/>
          </a:xfrm>
          <a:prstGeom prst="roundRect">
            <a:avLst>
              <a:gd name="adj" fmla="val 193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5" name="Shape 3"/>
          <p:cNvSpPr/>
          <p:nvPr/>
        </p:nvSpPr>
        <p:spPr>
          <a:xfrm>
            <a:off x="658368" y="2228850"/>
            <a:ext cx="685800" cy="219456"/>
          </a:xfrm>
          <a:prstGeom prst="roundRect">
            <a:avLst>
              <a:gd name="adj" fmla="val 18750"/>
            </a:avLst>
          </a:prstGeom>
          <a:solidFill>
            <a:srgbClr val="FF6B4A"/>
          </a:solidFill>
          <a:ln w="12700">
            <a:solidFill>
              <a:srgbClr val="FF6B4A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6" name="Text 4"/>
          <p:cNvSpPr/>
          <p:nvPr/>
        </p:nvSpPr>
        <p:spPr>
          <a:xfrm>
            <a:off x="658368" y="2263140"/>
            <a:ext cx="68580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Prioridad 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658368" y="2537460"/>
            <a:ext cx="185166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Incrementan o mantienen riesgo sin llegar a irrecuperable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58368" y="3086100"/>
            <a:ext cx="1851660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Objetivo: cortar el paso a mora dura.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672084" y="3669030"/>
            <a:ext cx="123444" cy="0"/>
          </a:xfrm>
          <a:prstGeom prst="line">
            <a:avLst/>
          </a:prstGeom>
          <a:noFill/>
          <a:ln w="38100">
            <a:solidFill>
              <a:srgbClr val="FF6B4A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8"/>
          <p:cNvSpPr/>
          <p:nvPr/>
        </p:nvSpPr>
        <p:spPr>
          <a:xfrm>
            <a:off x="864108" y="3614166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contacto &lt;48 h</a:t>
            </a:r>
            <a:endParaRPr lang="en-US" sz="1125" dirty="0"/>
          </a:p>
        </p:txBody>
      </p:sp>
      <p:sp>
        <p:nvSpPr>
          <p:cNvPr id="11" name="Shape 9"/>
          <p:cNvSpPr/>
          <p:nvPr/>
        </p:nvSpPr>
        <p:spPr>
          <a:xfrm>
            <a:off x="672084" y="3957066"/>
            <a:ext cx="123444" cy="0"/>
          </a:xfrm>
          <a:prstGeom prst="line">
            <a:avLst/>
          </a:prstGeom>
          <a:noFill/>
          <a:ln w="38100">
            <a:solidFill>
              <a:srgbClr val="FF6B4A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2" name="Text 10"/>
          <p:cNvSpPr/>
          <p:nvPr/>
        </p:nvSpPr>
        <p:spPr>
          <a:xfrm>
            <a:off x="864108" y="3902202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recordatorio y promesa</a:t>
            </a:r>
            <a:endParaRPr lang="en-US" sz="1125" dirty="0"/>
          </a:p>
        </p:txBody>
      </p:sp>
      <p:sp>
        <p:nvSpPr>
          <p:cNvPr id="13" name="Shape 11"/>
          <p:cNvSpPr/>
          <p:nvPr/>
        </p:nvSpPr>
        <p:spPr>
          <a:xfrm>
            <a:off x="672084" y="4245102"/>
            <a:ext cx="123444" cy="0"/>
          </a:xfrm>
          <a:prstGeom prst="line">
            <a:avLst/>
          </a:prstGeom>
          <a:noFill/>
          <a:ln w="38100">
            <a:solidFill>
              <a:srgbClr val="FF6B4A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4" name="Text 12"/>
          <p:cNvSpPr/>
          <p:nvPr/>
        </p:nvSpPr>
        <p:spPr>
          <a:xfrm>
            <a:off x="864108" y="4190238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normalización rápida</a:t>
            </a:r>
            <a:endParaRPr lang="en-US" sz="1125" dirty="0"/>
          </a:p>
        </p:txBody>
      </p:sp>
      <p:sp>
        <p:nvSpPr>
          <p:cNvPr id="15" name="Text 13"/>
          <p:cNvSpPr/>
          <p:nvPr/>
        </p:nvSpPr>
        <p:spPr>
          <a:xfrm>
            <a:off x="658368" y="4684014"/>
            <a:ext cx="1865376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KPI: curación y promesa cumplida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072384" y="2091690"/>
            <a:ext cx="2125980" cy="3394710"/>
          </a:xfrm>
          <a:prstGeom prst="roundRect">
            <a:avLst>
              <a:gd name="adj" fmla="val 193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7" name="Shape 15"/>
          <p:cNvSpPr/>
          <p:nvPr/>
        </p:nvSpPr>
        <p:spPr>
          <a:xfrm>
            <a:off x="3195828" y="2228850"/>
            <a:ext cx="685800" cy="219456"/>
          </a:xfrm>
          <a:prstGeom prst="roundRect">
            <a:avLst>
              <a:gd name="adj" fmla="val 18750"/>
            </a:avLst>
          </a:prstGeom>
          <a:solidFill>
            <a:srgbClr val="F06A00"/>
          </a:solidFill>
          <a:ln w="12700">
            <a:solidFill>
              <a:srgbClr val="F06A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8" name="Text 16"/>
          <p:cNvSpPr/>
          <p:nvPr/>
        </p:nvSpPr>
        <p:spPr>
          <a:xfrm>
            <a:off x="3195828" y="2263140"/>
            <a:ext cx="68580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Prioridad 2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3195828" y="2537460"/>
            <a:ext cx="185166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Alcanzan o mantienen posición irrecuperable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195828" y="3086100"/>
            <a:ext cx="1851660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Objetivo: maximizar recuperación y decidir reestructura selectiva.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3209544" y="3669030"/>
            <a:ext cx="123444" cy="0"/>
          </a:xfrm>
          <a:prstGeom prst="line">
            <a:avLst/>
          </a:prstGeom>
          <a:noFill/>
          <a:ln w="38100">
            <a:solidFill>
              <a:srgbClr val="F06A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2" name="Text 20"/>
          <p:cNvSpPr/>
          <p:nvPr/>
        </p:nvSpPr>
        <p:spPr>
          <a:xfrm>
            <a:off x="3401568" y="3614166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negociación focalizada</a:t>
            </a:r>
            <a:endParaRPr lang="en-US" sz="1125" dirty="0"/>
          </a:p>
        </p:txBody>
      </p:sp>
      <p:sp>
        <p:nvSpPr>
          <p:cNvPr id="23" name="Shape 21"/>
          <p:cNvSpPr/>
          <p:nvPr/>
        </p:nvSpPr>
        <p:spPr>
          <a:xfrm>
            <a:off x="3209544" y="3957066"/>
            <a:ext cx="123444" cy="0"/>
          </a:xfrm>
          <a:prstGeom prst="line">
            <a:avLst/>
          </a:prstGeom>
          <a:noFill/>
          <a:ln w="38100">
            <a:solidFill>
              <a:srgbClr val="F06A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4" name="Text 22"/>
          <p:cNvSpPr/>
          <p:nvPr/>
        </p:nvSpPr>
        <p:spPr>
          <a:xfrm>
            <a:off x="3401568" y="3902202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revisión de capacidad</a:t>
            </a:r>
            <a:endParaRPr lang="en-US" sz="1125" dirty="0"/>
          </a:p>
        </p:txBody>
      </p:sp>
      <p:sp>
        <p:nvSpPr>
          <p:cNvPr id="25" name="Shape 23"/>
          <p:cNvSpPr/>
          <p:nvPr/>
        </p:nvSpPr>
        <p:spPr>
          <a:xfrm>
            <a:off x="3209544" y="4245102"/>
            <a:ext cx="123444" cy="0"/>
          </a:xfrm>
          <a:prstGeom prst="line">
            <a:avLst/>
          </a:prstGeom>
          <a:noFill/>
          <a:ln w="38100">
            <a:solidFill>
              <a:srgbClr val="F06A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6" name="Text 24"/>
          <p:cNvSpPr/>
          <p:nvPr/>
        </p:nvSpPr>
        <p:spPr>
          <a:xfrm>
            <a:off x="3401568" y="4190238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escalamiento / legal</a:t>
            </a:r>
            <a:endParaRPr lang="en-US" sz="1125" dirty="0"/>
          </a:p>
        </p:txBody>
      </p:sp>
      <p:sp>
        <p:nvSpPr>
          <p:cNvPr id="27" name="Text 25"/>
          <p:cNvSpPr/>
          <p:nvPr/>
        </p:nvSpPr>
        <p:spPr>
          <a:xfrm>
            <a:off x="3195828" y="4684014"/>
            <a:ext cx="1865376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KPI: recuperado, convenio y roll a 90+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5609844" y="2091690"/>
            <a:ext cx="2125980" cy="3394710"/>
          </a:xfrm>
          <a:prstGeom prst="roundRect">
            <a:avLst>
              <a:gd name="adj" fmla="val 1935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9" name="Shape 27"/>
          <p:cNvSpPr/>
          <p:nvPr/>
        </p:nvSpPr>
        <p:spPr>
          <a:xfrm>
            <a:off x="5733288" y="2228850"/>
            <a:ext cx="685800" cy="219456"/>
          </a:xfrm>
          <a:prstGeom prst="roundRect">
            <a:avLst>
              <a:gd name="adj" fmla="val 18750"/>
            </a:avLst>
          </a:prstGeom>
          <a:solidFill>
            <a:srgbClr val="F6D800"/>
          </a:solidFill>
          <a:ln w="12700">
            <a:solidFill>
              <a:srgbClr val="F6D8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0" name="Text 28"/>
          <p:cNvSpPr/>
          <p:nvPr/>
        </p:nvSpPr>
        <p:spPr>
          <a:xfrm>
            <a:off x="5733288" y="2263140"/>
            <a:ext cx="68580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Prioridad 3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5733288" y="2537460"/>
            <a:ext cx="185166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Mejoran el riesgo, pero aún sin cumplimiento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5733288" y="3086100"/>
            <a:ext cx="1851660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Objetivo: evitar recaída y consolidar la mejora.</a:t>
            </a:r>
            <a:endParaRPr lang="en-US" sz="1050" dirty="0"/>
          </a:p>
        </p:txBody>
      </p:sp>
      <p:sp>
        <p:nvSpPr>
          <p:cNvPr id="33" name="Shape 31"/>
          <p:cNvSpPr/>
          <p:nvPr/>
        </p:nvSpPr>
        <p:spPr>
          <a:xfrm>
            <a:off x="5747004" y="3669030"/>
            <a:ext cx="123444" cy="0"/>
          </a:xfrm>
          <a:prstGeom prst="line">
            <a:avLst/>
          </a:prstGeom>
          <a:noFill/>
          <a:ln w="38100">
            <a:solidFill>
              <a:srgbClr val="F6D8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4" name="Text 32"/>
          <p:cNvSpPr/>
          <p:nvPr/>
        </p:nvSpPr>
        <p:spPr>
          <a:xfrm>
            <a:off x="5939028" y="3614166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seguimiento corto</a:t>
            </a:r>
            <a:endParaRPr lang="en-US" sz="1125" dirty="0"/>
          </a:p>
        </p:txBody>
      </p:sp>
      <p:sp>
        <p:nvSpPr>
          <p:cNvPr id="35" name="Shape 33"/>
          <p:cNvSpPr/>
          <p:nvPr/>
        </p:nvSpPr>
        <p:spPr>
          <a:xfrm>
            <a:off x="5747004" y="3957066"/>
            <a:ext cx="123444" cy="0"/>
          </a:xfrm>
          <a:prstGeom prst="line">
            <a:avLst/>
          </a:prstGeom>
          <a:noFill/>
          <a:ln w="38100">
            <a:solidFill>
              <a:srgbClr val="F6D8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6" name="Text 34"/>
          <p:cNvSpPr/>
          <p:nvPr/>
        </p:nvSpPr>
        <p:spPr>
          <a:xfrm>
            <a:off x="5939028" y="3902202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refuerzo del pago</a:t>
            </a:r>
            <a:endParaRPr lang="en-US" sz="1125" dirty="0"/>
          </a:p>
        </p:txBody>
      </p:sp>
      <p:sp>
        <p:nvSpPr>
          <p:cNvPr id="37" name="Shape 35"/>
          <p:cNvSpPr/>
          <p:nvPr/>
        </p:nvSpPr>
        <p:spPr>
          <a:xfrm>
            <a:off x="5747004" y="4245102"/>
            <a:ext cx="123444" cy="0"/>
          </a:xfrm>
          <a:prstGeom prst="line">
            <a:avLst/>
          </a:prstGeom>
          <a:noFill/>
          <a:ln w="38100">
            <a:solidFill>
              <a:srgbClr val="F6D80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8" name="Text 36"/>
          <p:cNvSpPr/>
          <p:nvPr/>
        </p:nvSpPr>
        <p:spPr>
          <a:xfrm>
            <a:off x="5939028" y="4190238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monitoreo post-cura</a:t>
            </a:r>
            <a:endParaRPr lang="en-US" sz="1125" dirty="0"/>
          </a:p>
        </p:txBody>
      </p:sp>
      <p:sp>
        <p:nvSpPr>
          <p:cNvPr id="39" name="Text 37"/>
          <p:cNvSpPr/>
          <p:nvPr/>
        </p:nvSpPr>
        <p:spPr>
          <a:xfrm>
            <a:off x="5733288" y="4684014"/>
            <a:ext cx="1865376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KPI: recaída y permanencia vigente</a:t>
            </a:r>
            <a:endParaRPr lang="en-US" sz="900" dirty="0"/>
          </a:p>
        </p:txBody>
      </p:sp>
      <p:sp>
        <p:nvSpPr>
          <p:cNvPr id="40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Manejo de mora y reestructuraciones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Reestructurar no es esconder la mora: es una decisión técnica con evidencia de viabilidad.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1748790" y="2983230"/>
            <a:ext cx="960120" cy="0"/>
          </a:xfrm>
          <a:prstGeom prst="line">
            <a:avLst/>
          </a:prstGeom>
          <a:noFill/>
          <a:ln w="19050">
            <a:solidFill>
              <a:srgbClr val="BFD0E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s-NI" sz="1350"/>
          </a:p>
        </p:txBody>
      </p:sp>
      <p:sp>
        <p:nvSpPr>
          <p:cNvPr id="5" name="Shape 3"/>
          <p:cNvSpPr/>
          <p:nvPr/>
        </p:nvSpPr>
        <p:spPr>
          <a:xfrm>
            <a:off x="4149090" y="2983230"/>
            <a:ext cx="925830" cy="0"/>
          </a:xfrm>
          <a:prstGeom prst="line">
            <a:avLst/>
          </a:prstGeom>
          <a:noFill/>
          <a:ln w="19050">
            <a:solidFill>
              <a:srgbClr val="BFD0E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s-NI" sz="1350"/>
          </a:p>
        </p:txBody>
      </p:sp>
      <p:sp>
        <p:nvSpPr>
          <p:cNvPr id="6" name="Shape 4"/>
          <p:cNvSpPr/>
          <p:nvPr/>
        </p:nvSpPr>
        <p:spPr>
          <a:xfrm>
            <a:off x="6528816" y="2983230"/>
            <a:ext cx="857250" cy="0"/>
          </a:xfrm>
          <a:prstGeom prst="line">
            <a:avLst/>
          </a:prstGeom>
          <a:noFill/>
          <a:ln w="19050">
            <a:solidFill>
              <a:srgbClr val="BFD0E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s-NI" sz="1350"/>
          </a:p>
        </p:txBody>
      </p:sp>
      <p:sp>
        <p:nvSpPr>
          <p:cNvPr id="7" name="Shape 5"/>
          <p:cNvSpPr/>
          <p:nvPr/>
        </p:nvSpPr>
        <p:spPr>
          <a:xfrm>
            <a:off x="548640" y="2400300"/>
            <a:ext cx="1611630" cy="1097280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 w="1524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8" name="Shape 6"/>
          <p:cNvSpPr/>
          <p:nvPr/>
        </p:nvSpPr>
        <p:spPr>
          <a:xfrm>
            <a:off x="672084" y="2551176"/>
            <a:ext cx="754380" cy="205740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9" name="Text 7"/>
          <p:cNvSpPr/>
          <p:nvPr/>
        </p:nvSpPr>
        <p:spPr>
          <a:xfrm>
            <a:off x="672084" y="2592324"/>
            <a:ext cx="75438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Diagnóstico</a:t>
            </a:r>
            <a:endParaRPr lang="en-US" sz="825" dirty="0"/>
          </a:p>
        </p:txBody>
      </p:sp>
      <p:sp>
        <p:nvSpPr>
          <p:cNvPr id="10" name="Text 8"/>
          <p:cNvSpPr/>
          <p:nvPr/>
        </p:nvSpPr>
        <p:spPr>
          <a:xfrm>
            <a:off x="685800" y="2940414"/>
            <a:ext cx="13373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DPD ( day past due o </a:t>
            </a:r>
            <a:r>
              <a:rPr lang="en-US" sz="1125" dirty="0" err="1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dias</a:t>
            </a:r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1125" dirty="0" err="1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atraso</a:t>
            </a:r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), causa, voluntad y capacidad de pago.</a:t>
            </a:r>
            <a:endParaRPr lang="en-US" sz="1125" dirty="0"/>
          </a:p>
        </p:txBody>
      </p:sp>
      <p:sp>
        <p:nvSpPr>
          <p:cNvPr id="11" name="Shape 9"/>
          <p:cNvSpPr/>
          <p:nvPr/>
        </p:nvSpPr>
        <p:spPr>
          <a:xfrm>
            <a:off x="2811780" y="2400300"/>
            <a:ext cx="1611630" cy="1097280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 w="1524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2" name="Shape 10"/>
          <p:cNvSpPr/>
          <p:nvPr/>
        </p:nvSpPr>
        <p:spPr>
          <a:xfrm>
            <a:off x="2935224" y="2479167"/>
            <a:ext cx="754380" cy="277749"/>
          </a:xfrm>
          <a:prstGeom prst="roundRect">
            <a:avLst>
              <a:gd name="adj" fmla="val 16667"/>
            </a:avLst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Text 11"/>
          <p:cNvSpPr/>
          <p:nvPr/>
        </p:nvSpPr>
        <p:spPr>
          <a:xfrm>
            <a:off x="2970626" y="2526803"/>
            <a:ext cx="7543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¿Problema temporal?</a:t>
            </a:r>
            <a:endParaRPr lang="en-US" sz="825" dirty="0"/>
          </a:p>
        </p:txBody>
      </p:sp>
      <p:sp>
        <p:nvSpPr>
          <p:cNvPr id="14" name="Text 12"/>
          <p:cNvSpPr/>
          <p:nvPr/>
        </p:nvSpPr>
        <p:spPr>
          <a:xfrm>
            <a:off x="2935224" y="2900934"/>
            <a:ext cx="13373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Sí: flujo presionado pero cliente viable.</a:t>
            </a:r>
            <a:endParaRPr lang="en-US" sz="1125" dirty="0"/>
          </a:p>
        </p:txBody>
      </p:sp>
      <p:sp>
        <p:nvSpPr>
          <p:cNvPr id="15" name="Shape 13"/>
          <p:cNvSpPr/>
          <p:nvPr/>
        </p:nvSpPr>
        <p:spPr>
          <a:xfrm>
            <a:off x="5109210" y="2400300"/>
            <a:ext cx="1611630" cy="1097280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 w="1524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6" name="Shape 14"/>
          <p:cNvSpPr/>
          <p:nvPr/>
        </p:nvSpPr>
        <p:spPr>
          <a:xfrm>
            <a:off x="5232654" y="2551176"/>
            <a:ext cx="754380" cy="205740"/>
          </a:xfrm>
          <a:prstGeom prst="roundRect">
            <a:avLst>
              <a:gd name="adj" fmla="val 16667"/>
            </a:avLst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7" name="Text 15"/>
          <p:cNvSpPr/>
          <p:nvPr/>
        </p:nvSpPr>
        <p:spPr>
          <a:xfrm>
            <a:off x="5232654" y="2592324"/>
            <a:ext cx="75438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Tratamiento</a:t>
            </a:r>
            <a:endParaRPr lang="en-US" sz="825" dirty="0"/>
          </a:p>
        </p:txBody>
      </p:sp>
      <p:sp>
        <p:nvSpPr>
          <p:cNvPr id="18" name="Text 16"/>
          <p:cNvSpPr/>
          <p:nvPr/>
        </p:nvSpPr>
        <p:spPr>
          <a:xfrm>
            <a:off x="5232654" y="2900934"/>
            <a:ext cx="13373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Convenio corto o reestructura con condiciones nuevas.</a:t>
            </a:r>
            <a:endParaRPr lang="en-US" sz="1125" dirty="0"/>
          </a:p>
        </p:txBody>
      </p:sp>
      <p:sp>
        <p:nvSpPr>
          <p:cNvPr id="19" name="Shape 17"/>
          <p:cNvSpPr/>
          <p:nvPr/>
        </p:nvSpPr>
        <p:spPr>
          <a:xfrm>
            <a:off x="7372350" y="2400300"/>
            <a:ext cx="1611630" cy="1097280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 w="1524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0" name="Shape 18"/>
          <p:cNvSpPr/>
          <p:nvPr/>
        </p:nvSpPr>
        <p:spPr>
          <a:xfrm>
            <a:off x="7495794" y="2551176"/>
            <a:ext cx="754380" cy="205740"/>
          </a:xfrm>
          <a:prstGeom prst="roundRect">
            <a:avLst>
              <a:gd name="adj" fmla="val 16667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1" name="Text 19"/>
          <p:cNvSpPr/>
          <p:nvPr/>
        </p:nvSpPr>
        <p:spPr>
          <a:xfrm>
            <a:off x="7495794" y="2592324"/>
            <a:ext cx="75438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Seguimiento</a:t>
            </a:r>
            <a:endParaRPr lang="en-US" sz="825" dirty="0"/>
          </a:p>
        </p:txBody>
      </p:sp>
      <p:sp>
        <p:nvSpPr>
          <p:cNvPr id="22" name="Text 20"/>
          <p:cNvSpPr/>
          <p:nvPr/>
        </p:nvSpPr>
        <p:spPr>
          <a:xfrm>
            <a:off x="7495794" y="2900934"/>
            <a:ext cx="13373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Monitoreo 30-60-90 días y gatillo de recaída.</a:t>
            </a:r>
            <a:endParaRPr lang="en-US" sz="1125" dirty="0"/>
          </a:p>
        </p:txBody>
      </p:sp>
      <p:sp>
        <p:nvSpPr>
          <p:cNvPr id="23" name="Shape 21"/>
          <p:cNvSpPr/>
          <p:nvPr/>
        </p:nvSpPr>
        <p:spPr>
          <a:xfrm>
            <a:off x="685800" y="4286250"/>
            <a:ext cx="7749540" cy="788670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4" name="Text 22"/>
          <p:cNvSpPr/>
          <p:nvPr/>
        </p:nvSpPr>
        <p:spPr>
          <a:xfrm>
            <a:off x="857250" y="4437126"/>
            <a:ext cx="123444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 err="1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Limites</a:t>
            </a:r>
            <a:r>
              <a:rPr lang="en-US" sz="105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política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2091690" y="4416552"/>
            <a:ext cx="59664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Documentar causa y capacidad de pago.   • No capitalizar atrasos sin una nueva fuente de pago.   • Medir la reestructura por desempeño posterior, no por formalización.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857250" y="4711446"/>
            <a:ext cx="466344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C2410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el cliente no es viable, la decisión cambia de “rehabilitar” a “recuperar”.</a:t>
            </a:r>
            <a:endParaRPr lang="en-US" sz="975" dirty="0"/>
          </a:p>
        </p:txBody>
      </p:sp>
      <p:sp>
        <p:nvSpPr>
          <p:cNvPr id="2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Ejercicio práctico en Excel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Entregable de clase: matriz de transición + semáforo + tres acciones preventivas.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34924" y="1920240"/>
            <a:ext cx="2743200" cy="3394710"/>
          </a:xfrm>
          <a:prstGeom prst="roundRect">
            <a:avLst>
              <a:gd name="adj" fmla="val 15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5" name="Text 3"/>
          <p:cNvSpPr/>
          <p:nvPr/>
        </p:nvSpPr>
        <p:spPr>
          <a:xfrm>
            <a:off x="720090" y="2057400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Pasos para el participante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720090" y="2400300"/>
            <a:ext cx="233172" cy="233172"/>
          </a:xfrm>
          <a:prstGeom prst="ellipse">
            <a:avLst/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7" name="Text 5"/>
          <p:cNvSpPr/>
          <p:nvPr/>
        </p:nvSpPr>
        <p:spPr>
          <a:xfrm>
            <a:off x="720090" y="2468880"/>
            <a:ext cx="233172" cy="82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825" dirty="0"/>
          </a:p>
        </p:txBody>
      </p:sp>
      <p:sp>
        <p:nvSpPr>
          <p:cNvPr id="8" name="Text 6"/>
          <p:cNvSpPr/>
          <p:nvPr/>
        </p:nvSpPr>
        <p:spPr>
          <a:xfrm>
            <a:off x="1062990" y="2386584"/>
            <a:ext cx="198882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Ajuste</a:t>
            </a:r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las migraciones del mes en la hoja “Datos”.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720090" y="2928366"/>
            <a:ext cx="233172" cy="233172"/>
          </a:xfrm>
          <a:prstGeom prst="ellipse">
            <a:avLst/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8"/>
          <p:cNvSpPr/>
          <p:nvPr/>
        </p:nvSpPr>
        <p:spPr>
          <a:xfrm>
            <a:off x="720090" y="2996946"/>
            <a:ext cx="233172" cy="82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825" dirty="0"/>
          </a:p>
        </p:txBody>
      </p:sp>
      <p:sp>
        <p:nvSpPr>
          <p:cNvPr id="11" name="Text 9"/>
          <p:cNvSpPr/>
          <p:nvPr/>
        </p:nvSpPr>
        <p:spPr>
          <a:xfrm>
            <a:off x="1062990" y="2914650"/>
            <a:ext cx="198882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Revise la hoja “Matriz_Roll_Rates” y confirme que cada fila sume 100%.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720090" y="3456432"/>
            <a:ext cx="233172" cy="233172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Text 11"/>
          <p:cNvSpPr/>
          <p:nvPr/>
        </p:nvSpPr>
        <p:spPr>
          <a:xfrm>
            <a:off x="720090" y="3525012"/>
            <a:ext cx="233172" cy="82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825" dirty="0"/>
          </a:p>
        </p:txBody>
      </p:sp>
      <p:sp>
        <p:nvSpPr>
          <p:cNvPr id="14" name="Text 12"/>
          <p:cNvSpPr/>
          <p:nvPr/>
        </p:nvSpPr>
        <p:spPr>
          <a:xfrm>
            <a:off x="1062990" y="3442716"/>
            <a:ext cx="198882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 la hoja “Indicadores” y clasifique verde / amarillo / rojo.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720090" y="3984498"/>
            <a:ext cx="233172" cy="23317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6" name="Text 14"/>
          <p:cNvSpPr/>
          <p:nvPr/>
        </p:nvSpPr>
        <p:spPr>
          <a:xfrm>
            <a:off x="720090" y="4053078"/>
            <a:ext cx="233172" cy="82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825" dirty="0"/>
          </a:p>
        </p:txBody>
      </p:sp>
      <p:sp>
        <p:nvSpPr>
          <p:cNvPr id="17" name="Text 15"/>
          <p:cNvSpPr/>
          <p:nvPr/>
        </p:nvSpPr>
        <p:spPr>
          <a:xfrm>
            <a:off x="1062990" y="3970782"/>
            <a:ext cx="198882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Escriba tres acciones preventivas y justifique la prioridad.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720090" y="4663440"/>
            <a:ext cx="123444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Producto final esperado: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720090" y="4934331"/>
            <a:ext cx="2297430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interpretación de roll rates + plan corto de cobranza preventiva.</a:t>
            </a:r>
            <a:endParaRPr lang="en-US" sz="900" dirty="0"/>
          </a:p>
        </p:txBody>
      </p:sp>
      <p:pic>
        <p:nvPicPr>
          <p:cNvPr id="20" name="Image 0" descr="/mnt/data/spreadsheet_mo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80" y="3438765"/>
            <a:ext cx="4834890" cy="625122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3634740" y="5026914"/>
            <a:ext cx="438912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plantilla queda lista para modificar datos y repetir el análisis en clase.</a:t>
            </a:r>
            <a:endParaRPr lang="en-US" sz="975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6667" b="10811"/>
          <a:stretch/>
        </p:blipFill>
        <p:spPr>
          <a:xfrm>
            <a:off x="1600200" y="284205"/>
            <a:ext cx="6858000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87" y="921730"/>
            <a:ext cx="4930347" cy="43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0060" y="1543050"/>
            <a:ext cx="24688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5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480060" y="1783080"/>
            <a:ext cx="4320540" cy="788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75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Gestión de Cartera</a:t>
            </a:r>
            <a:endParaRPr lang="en-US" sz="1875" dirty="0"/>
          </a:p>
          <a:p>
            <a:r>
              <a:rPr lang="en-US" sz="1875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 Cobranzas Preventivas</a:t>
            </a:r>
            <a:endParaRPr lang="en-US" sz="1875" dirty="0"/>
          </a:p>
        </p:txBody>
      </p:sp>
      <p:sp>
        <p:nvSpPr>
          <p:cNvPr id="4" name="Text 2"/>
          <p:cNvSpPr/>
          <p:nvPr/>
        </p:nvSpPr>
        <p:spPr>
          <a:xfrm>
            <a:off x="493776" y="2743200"/>
            <a:ext cx="370332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Objetivo: integrar la administración de cartera y la cobranza como mecanismos de control del riesgo.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93776" y="3291840"/>
            <a:ext cx="1062990" cy="192024"/>
          </a:xfrm>
          <a:prstGeom prst="roundRect">
            <a:avLst>
              <a:gd name="adj" fmla="val 25000"/>
            </a:avLst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6" name="Text 4"/>
          <p:cNvSpPr/>
          <p:nvPr/>
        </p:nvSpPr>
        <p:spPr>
          <a:xfrm>
            <a:off x="493776" y="3312414"/>
            <a:ext cx="106299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Segmentación</a:t>
            </a:r>
            <a:endParaRPr lang="en-US" sz="825" dirty="0"/>
          </a:p>
        </p:txBody>
      </p:sp>
      <p:sp>
        <p:nvSpPr>
          <p:cNvPr id="7" name="Shape 5"/>
          <p:cNvSpPr/>
          <p:nvPr/>
        </p:nvSpPr>
        <p:spPr>
          <a:xfrm>
            <a:off x="1645920" y="3291840"/>
            <a:ext cx="1131570" cy="192024"/>
          </a:xfrm>
          <a:prstGeom prst="roundRect">
            <a:avLst>
              <a:gd name="adj" fmla="val 25000"/>
            </a:avLst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8" name="Text 6"/>
          <p:cNvSpPr/>
          <p:nvPr/>
        </p:nvSpPr>
        <p:spPr>
          <a:xfrm>
            <a:off x="1645920" y="3312414"/>
            <a:ext cx="113157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Indicadores</a:t>
            </a:r>
            <a:endParaRPr lang="en-US" sz="825" dirty="0"/>
          </a:p>
        </p:txBody>
      </p:sp>
      <p:sp>
        <p:nvSpPr>
          <p:cNvPr id="9" name="Shape 7"/>
          <p:cNvSpPr/>
          <p:nvPr/>
        </p:nvSpPr>
        <p:spPr>
          <a:xfrm>
            <a:off x="2880360" y="3291840"/>
            <a:ext cx="925830" cy="192024"/>
          </a:xfrm>
          <a:prstGeom prst="roundRect">
            <a:avLst>
              <a:gd name="adj" fmla="val 25000"/>
            </a:avLst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8"/>
          <p:cNvSpPr/>
          <p:nvPr/>
        </p:nvSpPr>
        <p:spPr>
          <a:xfrm>
            <a:off x="2880360" y="3312414"/>
            <a:ext cx="92583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Alertas</a:t>
            </a:r>
            <a:endParaRPr lang="en-US" sz="825" dirty="0"/>
          </a:p>
        </p:txBody>
      </p:sp>
      <p:sp>
        <p:nvSpPr>
          <p:cNvPr id="11" name="Shape 9"/>
          <p:cNvSpPr/>
          <p:nvPr/>
        </p:nvSpPr>
        <p:spPr>
          <a:xfrm>
            <a:off x="3909060" y="3291840"/>
            <a:ext cx="1337310" cy="192024"/>
          </a:xfrm>
          <a:prstGeom prst="roundRect">
            <a:avLst>
              <a:gd name="adj" fmla="val 25000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2" name="Text 10"/>
          <p:cNvSpPr/>
          <p:nvPr/>
        </p:nvSpPr>
        <p:spPr>
          <a:xfrm>
            <a:off x="3909060" y="3312414"/>
            <a:ext cx="133731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Cobranza preventiva</a:t>
            </a:r>
            <a:endParaRPr lang="en-US" sz="825" dirty="0"/>
          </a:p>
        </p:txBody>
      </p:sp>
      <p:sp>
        <p:nvSpPr>
          <p:cNvPr id="13" name="Shape 11"/>
          <p:cNvSpPr/>
          <p:nvPr/>
        </p:nvSpPr>
        <p:spPr>
          <a:xfrm>
            <a:off x="5362956" y="3291840"/>
            <a:ext cx="822960" cy="192024"/>
          </a:xfrm>
          <a:prstGeom prst="roundRect">
            <a:avLst>
              <a:gd name="adj" fmla="val 25000"/>
            </a:avLst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4" name="Text 12"/>
          <p:cNvSpPr/>
          <p:nvPr/>
        </p:nvSpPr>
        <p:spPr>
          <a:xfrm>
            <a:off x="5362956" y="3312414"/>
            <a:ext cx="8229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Mora</a:t>
            </a:r>
            <a:endParaRPr lang="en-US" sz="825" dirty="0"/>
          </a:p>
        </p:txBody>
      </p:sp>
      <p:pic>
        <p:nvPicPr>
          <p:cNvPr id="15" name="Image 0" descr="/mnt/data/10178603-fc9b-4465-ab17-04e1bf7147d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70" y="2660479"/>
            <a:ext cx="2057400" cy="1022693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069330" y="4780026"/>
            <a:ext cx="246888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Punto de partida de la clase: segmentar la cartera, leer señales de deterioro y decidir acciones tempranas.</a:t>
            </a:r>
            <a:endParaRPr lang="en-US" sz="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A0D10-1995-519C-3026-59E1469A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AE7675E-7753-6588-248D-EDF97C11FB57}"/>
              </a:ext>
            </a:extLst>
          </p:cNvPr>
          <p:cNvSpPr/>
          <p:nvPr/>
        </p:nvSpPr>
        <p:spPr>
          <a:xfrm>
            <a:off x="480060" y="1543050"/>
            <a:ext cx="2468880" cy="1508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5</a:t>
            </a:r>
            <a:endParaRPr lang="en-US" sz="12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6C58C45-EFDD-E16C-D87F-8C64CC38CED5}"/>
              </a:ext>
            </a:extLst>
          </p:cNvPr>
          <p:cNvSpPr/>
          <p:nvPr/>
        </p:nvSpPr>
        <p:spPr>
          <a:xfrm>
            <a:off x="480060" y="1783080"/>
            <a:ext cx="4320540" cy="788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75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Gestión de Cartera</a:t>
            </a:r>
            <a:endParaRPr lang="en-US" sz="1875" dirty="0"/>
          </a:p>
          <a:p>
            <a:r>
              <a:rPr lang="en-US" sz="1875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 Cobranzas Preventivas</a:t>
            </a:r>
            <a:endParaRPr lang="en-US" sz="1875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473A6834-0313-98B2-CD87-2375A9B41DB5}"/>
              </a:ext>
            </a:extLst>
          </p:cNvPr>
          <p:cNvSpPr/>
          <p:nvPr/>
        </p:nvSpPr>
        <p:spPr>
          <a:xfrm>
            <a:off x="5362956" y="3312414"/>
            <a:ext cx="8229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Mora</a:t>
            </a:r>
            <a:endParaRPr lang="en-US" sz="825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052B15CD-3069-76FA-B44A-548472EC5424}"/>
              </a:ext>
            </a:extLst>
          </p:cNvPr>
          <p:cNvSpPr/>
          <p:nvPr/>
        </p:nvSpPr>
        <p:spPr>
          <a:xfrm>
            <a:off x="6069330" y="4780026"/>
            <a:ext cx="246888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Punto de partida de la clase: segmentar la cartera, leer señales de deterioro y decidir acciones tempranas.</a:t>
            </a:r>
            <a:endParaRPr lang="en-US" sz="900" dirty="0"/>
          </a:p>
        </p:txBody>
      </p:sp>
      <p:sp>
        <p:nvSpPr>
          <p:cNvPr id="25" name="Slide Number Placeholder 0">
            <a:extLst>
              <a:ext uri="{FF2B5EF4-FFF2-40B4-BE49-F238E27FC236}">
                <a16:creationId xmlns:a16="http://schemas.microsoft.com/office/drawing/2014/main" id="{C62E0478-1776-18DB-C57A-3AA24AEC30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08F948-128B-C717-7251-4DCA723C10FC}"/>
              </a:ext>
            </a:extLst>
          </p:cNvPr>
          <p:cNvSpPr txBox="1"/>
          <p:nvPr/>
        </p:nvSpPr>
        <p:spPr>
          <a:xfrm>
            <a:off x="480060" y="5410693"/>
            <a:ext cx="53399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Fuente:  </a:t>
            </a:r>
            <a:r>
              <a:rPr lang="en-US" sz="825" dirty="0" err="1"/>
              <a:t>Reporte</a:t>
            </a:r>
            <a:r>
              <a:rPr lang="en-US" sz="825" dirty="0"/>
              <a:t> </a:t>
            </a:r>
            <a:r>
              <a:rPr lang="en-US" sz="825" dirty="0" err="1"/>
              <a:t>generado</a:t>
            </a:r>
            <a:r>
              <a:rPr lang="en-US" sz="825" dirty="0"/>
              <a:t> con SHAR3000- </a:t>
            </a:r>
            <a:r>
              <a:rPr lang="en-US" sz="825" dirty="0" err="1"/>
              <a:t>producto</a:t>
            </a:r>
            <a:r>
              <a:rPr lang="en-US" sz="825" dirty="0"/>
              <a:t> </a:t>
            </a:r>
            <a:r>
              <a:rPr lang="en-US" sz="825" dirty="0" err="1"/>
              <a:t>tecnologico</a:t>
            </a:r>
            <a:r>
              <a:rPr lang="en-US" sz="825" dirty="0"/>
              <a:t> </a:t>
            </a:r>
            <a:r>
              <a:rPr lang="en-US" sz="825" dirty="0" err="1"/>
              <a:t>especializado</a:t>
            </a:r>
            <a:r>
              <a:rPr lang="en-US" sz="825" dirty="0"/>
              <a:t> para gestion de </a:t>
            </a:r>
            <a:r>
              <a:rPr lang="en-US" sz="825" dirty="0" err="1"/>
              <a:t>riesgos</a:t>
            </a:r>
            <a:r>
              <a:rPr lang="en-US" sz="825" dirty="0"/>
              <a:t> </a:t>
            </a:r>
            <a:r>
              <a:rPr lang="en-US" sz="825" dirty="0" err="1"/>
              <a:t>crediticios</a:t>
            </a:r>
            <a:r>
              <a:rPr lang="en-US" sz="825" dirty="0"/>
              <a:t>, </a:t>
            </a:r>
            <a:r>
              <a:rPr lang="en-US" sz="825" dirty="0" err="1"/>
              <a:t>contacto</a:t>
            </a:r>
            <a:r>
              <a:rPr lang="en-US" sz="825" dirty="0"/>
              <a:t> </a:t>
            </a:r>
            <a:r>
              <a:rPr lang="en-US" sz="825" dirty="0">
                <a:hlinkClick r:id="rId3"/>
              </a:rPr>
              <a:t>sdiaz@iqdatamodels.com</a:t>
            </a:r>
            <a:r>
              <a:rPr lang="en-US" sz="825" dirty="0"/>
              <a:t> </a:t>
            </a:r>
            <a:endParaRPr lang="es-NI" sz="825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797613C-332B-565E-4017-27A381E79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8" y="2722583"/>
            <a:ext cx="5004886" cy="25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Ruta de aprendizaje de la sesión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Cinco decisiones encadenadas: medir, priorizar, actuar y corregir.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480060" y="1806805"/>
            <a:ext cx="20574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 final, el participante debe:</a:t>
            </a:r>
            <a:endParaRPr lang="en-US" sz="1050" dirty="0"/>
          </a:p>
        </p:txBody>
      </p:sp>
      <p:sp>
        <p:nvSpPr>
          <p:cNvPr id="5" name="Shape 3"/>
          <p:cNvSpPr/>
          <p:nvPr/>
        </p:nvSpPr>
        <p:spPr>
          <a:xfrm>
            <a:off x="493776" y="2091690"/>
            <a:ext cx="150876" cy="150876"/>
          </a:xfrm>
          <a:prstGeom prst="roundRect">
            <a:avLst>
              <a:gd name="adj" fmla="val 50000"/>
            </a:avLst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6" name="Text 4"/>
          <p:cNvSpPr/>
          <p:nvPr/>
        </p:nvSpPr>
        <p:spPr>
          <a:xfrm>
            <a:off x="685800" y="2057400"/>
            <a:ext cx="329184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Interpretar indicadores de cartera y su tendencia.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493776" y="2475738"/>
            <a:ext cx="150876" cy="150876"/>
          </a:xfrm>
          <a:prstGeom prst="roundRect">
            <a:avLst>
              <a:gd name="adj" fmla="val 50000"/>
            </a:avLst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8" name="Text 6"/>
          <p:cNvSpPr/>
          <p:nvPr/>
        </p:nvSpPr>
        <p:spPr>
          <a:xfrm>
            <a:off x="685800" y="2441448"/>
            <a:ext cx="329184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Usar roll rates para anticipar el deterioro.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93776" y="2859786"/>
            <a:ext cx="150876" cy="150876"/>
          </a:xfrm>
          <a:prstGeom prst="roundRect">
            <a:avLst>
              <a:gd name="adj" fmla="val 50000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8"/>
          <p:cNvSpPr/>
          <p:nvPr/>
        </p:nvSpPr>
        <p:spPr>
          <a:xfrm>
            <a:off x="685800" y="2825496"/>
            <a:ext cx="329184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Proponer acciones preventivas de cobranza por segmento.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651510" y="4251960"/>
            <a:ext cx="7818120" cy="0"/>
          </a:xfrm>
          <a:prstGeom prst="line">
            <a:avLst/>
          </a:prstGeom>
          <a:noFill/>
          <a:ln w="20320">
            <a:solidFill>
              <a:srgbClr val="C9D7E5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2" name="Shape 10"/>
          <p:cNvSpPr/>
          <p:nvPr/>
        </p:nvSpPr>
        <p:spPr>
          <a:xfrm>
            <a:off x="617220" y="4046220"/>
            <a:ext cx="377190" cy="377190"/>
          </a:xfrm>
          <a:prstGeom prst="ellipse">
            <a:avLst/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Text 11"/>
          <p:cNvSpPr/>
          <p:nvPr/>
        </p:nvSpPr>
        <p:spPr>
          <a:xfrm>
            <a:off x="617220" y="4135374"/>
            <a:ext cx="37719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125" dirty="0"/>
          </a:p>
        </p:txBody>
      </p:sp>
      <p:sp>
        <p:nvSpPr>
          <p:cNvPr id="14" name="Text 12"/>
          <p:cNvSpPr/>
          <p:nvPr/>
        </p:nvSpPr>
        <p:spPr>
          <a:xfrm>
            <a:off x="445770" y="4526280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Segmentación</a:t>
            </a:r>
            <a:endParaRPr lang="en-US" sz="975" dirty="0"/>
          </a:p>
        </p:txBody>
      </p:sp>
      <p:sp>
        <p:nvSpPr>
          <p:cNvPr id="15" name="Text 13"/>
          <p:cNvSpPr/>
          <p:nvPr/>
        </p:nvSpPr>
        <p:spPr>
          <a:xfrm>
            <a:off x="205740" y="4711446"/>
            <a:ext cx="123444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Dónde está el riesgo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2228850" y="4046220"/>
            <a:ext cx="377190" cy="377190"/>
          </a:xfrm>
          <a:prstGeom prst="ellipse">
            <a:avLst/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7" name="Text 15"/>
          <p:cNvSpPr/>
          <p:nvPr/>
        </p:nvSpPr>
        <p:spPr>
          <a:xfrm>
            <a:off x="2228850" y="4135374"/>
            <a:ext cx="37719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125" dirty="0"/>
          </a:p>
        </p:txBody>
      </p:sp>
      <p:sp>
        <p:nvSpPr>
          <p:cNvPr id="18" name="Text 16"/>
          <p:cNvSpPr/>
          <p:nvPr/>
        </p:nvSpPr>
        <p:spPr>
          <a:xfrm>
            <a:off x="2057400" y="4526280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Calidad</a:t>
            </a:r>
            <a:endParaRPr lang="en-US" sz="975" dirty="0"/>
          </a:p>
        </p:txBody>
      </p:sp>
      <p:sp>
        <p:nvSpPr>
          <p:cNvPr id="19" name="Text 17"/>
          <p:cNvSpPr/>
          <p:nvPr/>
        </p:nvSpPr>
        <p:spPr>
          <a:xfrm>
            <a:off x="1817370" y="4711446"/>
            <a:ext cx="123444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Qué tan sana está la cartera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3840480" y="4046220"/>
            <a:ext cx="377190" cy="377190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1" name="Text 19"/>
          <p:cNvSpPr/>
          <p:nvPr/>
        </p:nvSpPr>
        <p:spPr>
          <a:xfrm>
            <a:off x="3840480" y="4135374"/>
            <a:ext cx="37719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25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125" dirty="0"/>
          </a:p>
        </p:txBody>
      </p:sp>
      <p:sp>
        <p:nvSpPr>
          <p:cNvPr id="22" name="Text 20"/>
          <p:cNvSpPr/>
          <p:nvPr/>
        </p:nvSpPr>
        <p:spPr>
          <a:xfrm>
            <a:off x="3669030" y="4526280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Alertas</a:t>
            </a:r>
            <a:endParaRPr lang="en-US" sz="975" dirty="0"/>
          </a:p>
        </p:txBody>
      </p:sp>
      <p:sp>
        <p:nvSpPr>
          <p:cNvPr id="23" name="Text 21"/>
          <p:cNvSpPr/>
          <p:nvPr/>
        </p:nvSpPr>
        <p:spPr>
          <a:xfrm>
            <a:off x="3429000" y="4711446"/>
            <a:ext cx="123444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Qué señales se deben seguir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452110" y="4046220"/>
            <a:ext cx="377190" cy="37719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5" name="Text 23"/>
          <p:cNvSpPr/>
          <p:nvPr/>
        </p:nvSpPr>
        <p:spPr>
          <a:xfrm>
            <a:off x="5452110" y="4135374"/>
            <a:ext cx="37719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125" dirty="0"/>
          </a:p>
        </p:txBody>
      </p:sp>
      <p:sp>
        <p:nvSpPr>
          <p:cNvPr id="26" name="Text 24"/>
          <p:cNvSpPr/>
          <p:nvPr/>
        </p:nvSpPr>
        <p:spPr>
          <a:xfrm>
            <a:off x="5280660" y="4526280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Preventiva</a:t>
            </a:r>
            <a:endParaRPr lang="en-US" sz="975" dirty="0"/>
          </a:p>
        </p:txBody>
      </p:sp>
      <p:sp>
        <p:nvSpPr>
          <p:cNvPr id="27" name="Text 25"/>
          <p:cNvSpPr/>
          <p:nvPr/>
        </p:nvSpPr>
        <p:spPr>
          <a:xfrm>
            <a:off x="5040630" y="4711446"/>
            <a:ext cx="123444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Cómo actuar antes del deterioro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063740" y="4046220"/>
            <a:ext cx="377190" cy="377190"/>
          </a:xfrm>
          <a:prstGeom prst="ellipse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9" name="Text 27"/>
          <p:cNvSpPr/>
          <p:nvPr/>
        </p:nvSpPr>
        <p:spPr>
          <a:xfrm>
            <a:off x="7063740" y="4135374"/>
            <a:ext cx="37719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25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125" dirty="0"/>
          </a:p>
        </p:txBody>
      </p:sp>
      <p:sp>
        <p:nvSpPr>
          <p:cNvPr id="30" name="Text 28"/>
          <p:cNvSpPr/>
          <p:nvPr/>
        </p:nvSpPr>
        <p:spPr>
          <a:xfrm>
            <a:off x="6892290" y="4526280"/>
            <a:ext cx="7543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75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Mora / reestructura</a:t>
            </a:r>
            <a:endParaRPr lang="en-US" sz="975" dirty="0"/>
          </a:p>
        </p:txBody>
      </p:sp>
      <p:sp>
        <p:nvSpPr>
          <p:cNvPr id="31" name="Text 29"/>
          <p:cNvSpPr/>
          <p:nvPr/>
        </p:nvSpPr>
        <p:spPr>
          <a:xfrm>
            <a:off x="6652260" y="4711446"/>
            <a:ext cx="1234440" cy="3154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Qué hacer cuando el atraso persiste</a:t>
            </a:r>
            <a:endParaRPr lang="en-US" sz="900" dirty="0"/>
          </a:p>
        </p:txBody>
      </p:sp>
      <p:sp>
        <p:nvSpPr>
          <p:cNvPr id="32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Segmentación de cartera: ¿dónde atacar primero?</a:t>
            </a:r>
            <a:endParaRPr lang="en-US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5</a:t>
            </a:fld>
            <a:endParaRPr lang="en-U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1CA0DAB-6EE0-2705-D1B8-A93504AA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51" y="1714639"/>
            <a:ext cx="7293576" cy="369755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E19F80C-016D-5589-6A2C-5A035D8E2776}"/>
              </a:ext>
            </a:extLst>
          </p:cNvPr>
          <p:cNvSpPr txBox="1"/>
          <p:nvPr/>
        </p:nvSpPr>
        <p:spPr>
          <a:xfrm>
            <a:off x="480060" y="5410693"/>
            <a:ext cx="53399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Fuente:  </a:t>
            </a:r>
            <a:r>
              <a:rPr lang="en-US" sz="825" dirty="0" err="1"/>
              <a:t>Reporte</a:t>
            </a:r>
            <a:r>
              <a:rPr lang="en-US" sz="825" dirty="0"/>
              <a:t> </a:t>
            </a:r>
            <a:r>
              <a:rPr lang="en-US" sz="825" dirty="0" err="1"/>
              <a:t>generado</a:t>
            </a:r>
            <a:r>
              <a:rPr lang="en-US" sz="825" dirty="0"/>
              <a:t> con SHAR3000- </a:t>
            </a:r>
            <a:r>
              <a:rPr lang="en-US" sz="825" dirty="0" err="1"/>
              <a:t>producto</a:t>
            </a:r>
            <a:r>
              <a:rPr lang="en-US" sz="825" dirty="0"/>
              <a:t> </a:t>
            </a:r>
            <a:r>
              <a:rPr lang="en-US" sz="825" dirty="0" err="1"/>
              <a:t>tecnologico</a:t>
            </a:r>
            <a:r>
              <a:rPr lang="en-US" sz="825" dirty="0"/>
              <a:t> </a:t>
            </a:r>
            <a:r>
              <a:rPr lang="en-US" sz="825" dirty="0" err="1"/>
              <a:t>especializado</a:t>
            </a:r>
            <a:r>
              <a:rPr lang="en-US" sz="825" dirty="0"/>
              <a:t> para gestion de </a:t>
            </a:r>
            <a:r>
              <a:rPr lang="en-US" sz="825" dirty="0" err="1"/>
              <a:t>riesgos</a:t>
            </a:r>
            <a:r>
              <a:rPr lang="en-US" sz="825" dirty="0"/>
              <a:t> </a:t>
            </a:r>
            <a:r>
              <a:rPr lang="en-US" sz="825" dirty="0" err="1"/>
              <a:t>crediticios</a:t>
            </a:r>
            <a:r>
              <a:rPr lang="en-US" sz="825" dirty="0"/>
              <a:t>, </a:t>
            </a:r>
            <a:r>
              <a:rPr lang="en-US" sz="825" dirty="0" err="1"/>
              <a:t>contacto</a:t>
            </a:r>
            <a:r>
              <a:rPr lang="en-US" sz="825" dirty="0"/>
              <a:t> </a:t>
            </a:r>
            <a:r>
              <a:rPr lang="en-US" sz="825" dirty="0">
                <a:hlinkClick r:id="rId4"/>
              </a:rPr>
              <a:t>sdiaz@iqdatamodels.com</a:t>
            </a:r>
            <a:r>
              <a:rPr lang="en-US" sz="825" dirty="0"/>
              <a:t> </a:t>
            </a:r>
            <a:endParaRPr lang="es-NI" sz="8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011E6-D6B8-07B3-D281-303158DBB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0777697-74CD-2C09-02A2-089A0981FE8A}"/>
              </a:ext>
            </a:extLst>
          </p:cNvPr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Segmentación de cartera: ¿dónde atacar primero?</a:t>
            </a:r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0A6E371-2161-BA41-3B19-E14480966F71}"/>
              </a:ext>
            </a:extLst>
          </p:cNvPr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 del caso: reporte de cartera al 28/02/2026.</a:t>
            </a:r>
            <a:endParaRPr lang="en-US" sz="105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784C113-DEFE-B8E6-201A-E40B55EDD1D2}"/>
              </a:ext>
            </a:extLst>
          </p:cNvPr>
          <p:cNvSpPr/>
          <p:nvPr/>
        </p:nvSpPr>
        <p:spPr>
          <a:xfrm>
            <a:off x="493776" y="1851660"/>
            <a:ext cx="1508760" cy="754380"/>
          </a:xfrm>
          <a:prstGeom prst="roundRect">
            <a:avLst>
              <a:gd name="adj" fmla="val 7273"/>
            </a:avLst>
          </a:prstGeom>
          <a:solidFill>
            <a:srgbClr val="EAF2F8"/>
          </a:solidFill>
          <a:ln w="12700">
            <a:solidFill>
              <a:srgbClr val="EAF2F8"/>
            </a:solidFill>
            <a:prstDash val="solid"/>
          </a:ln>
        </p:spPr>
        <p:txBody>
          <a:bodyPr/>
          <a:lstStyle/>
          <a:p>
            <a:endParaRPr lang="es-NI" sz="825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3A60CBE-E35D-1541-CCBC-362FA31A2B96}"/>
              </a:ext>
            </a:extLst>
          </p:cNvPr>
          <p:cNvSpPr/>
          <p:nvPr/>
        </p:nvSpPr>
        <p:spPr>
          <a:xfrm>
            <a:off x="617220" y="1933956"/>
            <a:ext cx="126187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Cartera total</a:t>
            </a:r>
            <a:endParaRPr lang="en-US" sz="825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04D637D-F65C-6C22-8256-0D1F8D68ADAB}"/>
              </a:ext>
            </a:extLst>
          </p:cNvPr>
          <p:cNvSpPr/>
          <p:nvPr/>
        </p:nvSpPr>
        <p:spPr>
          <a:xfrm>
            <a:off x="617220" y="2098548"/>
            <a:ext cx="126187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RD$ 565.6 MM</a:t>
            </a:r>
            <a:endParaRPr lang="en-US" sz="13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3576E49-03B8-4863-C33E-85394FA04B16}"/>
              </a:ext>
            </a:extLst>
          </p:cNvPr>
          <p:cNvSpPr/>
          <p:nvPr/>
        </p:nvSpPr>
        <p:spPr>
          <a:xfrm>
            <a:off x="617220" y="2441448"/>
            <a:ext cx="126187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saldo capital</a:t>
            </a:r>
            <a:endParaRPr lang="en-US" sz="75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4A08CEE1-5040-73E7-1285-8C9CC6DC8CC4}"/>
              </a:ext>
            </a:extLst>
          </p:cNvPr>
          <p:cNvSpPr/>
          <p:nvPr/>
        </p:nvSpPr>
        <p:spPr>
          <a:xfrm>
            <a:off x="2091690" y="1851660"/>
            <a:ext cx="1371600" cy="754380"/>
          </a:xfrm>
          <a:prstGeom prst="roundRect">
            <a:avLst>
              <a:gd name="adj" fmla="val 7273"/>
            </a:avLst>
          </a:prstGeom>
          <a:solidFill>
            <a:srgbClr val="F2F6FB"/>
          </a:solidFill>
          <a:ln w="12700">
            <a:solidFill>
              <a:srgbClr val="F2F6FB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7BF655B-ABA8-BF29-0A33-D0E6C107AA7F}"/>
              </a:ext>
            </a:extLst>
          </p:cNvPr>
          <p:cNvSpPr/>
          <p:nvPr/>
        </p:nvSpPr>
        <p:spPr>
          <a:xfrm>
            <a:off x="2215134" y="1933956"/>
            <a:ext cx="112471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Créditos</a:t>
            </a:r>
            <a:endParaRPr lang="en-US" sz="825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B94F5F9-8BF6-3649-4BC1-D3145AF598D3}"/>
              </a:ext>
            </a:extLst>
          </p:cNvPr>
          <p:cNvSpPr/>
          <p:nvPr/>
        </p:nvSpPr>
        <p:spPr>
          <a:xfrm>
            <a:off x="2215134" y="2098548"/>
            <a:ext cx="112471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7,804</a:t>
            </a:r>
            <a:endParaRPr lang="en-US" sz="165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1F80F2A5-E3A4-B1C1-EB64-9C5631B64025}"/>
              </a:ext>
            </a:extLst>
          </p:cNvPr>
          <p:cNvSpPr/>
          <p:nvPr/>
        </p:nvSpPr>
        <p:spPr>
          <a:xfrm>
            <a:off x="2215134" y="2441448"/>
            <a:ext cx="112471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operaciones</a:t>
            </a:r>
            <a:endParaRPr lang="en-US" sz="75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A5E2BB16-B7A6-8F6A-A1D8-E1B6A49242BC}"/>
              </a:ext>
            </a:extLst>
          </p:cNvPr>
          <p:cNvSpPr/>
          <p:nvPr/>
        </p:nvSpPr>
        <p:spPr>
          <a:xfrm>
            <a:off x="3552444" y="1851660"/>
            <a:ext cx="1659636" cy="754380"/>
          </a:xfrm>
          <a:prstGeom prst="roundRect">
            <a:avLst>
              <a:gd name="adj" fmla="val 7273"/>
            </a:avLst>
          </a:prstGeom>
          <a:solidFill>
            <a:srgbClr val="FDF5E6"/>
          </a:solidFill>
          <a:ln w="12700">
            <a:solidFill>
              <a:srgbClr val="FDF5E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AA60A730-F18D-D6D5-EF6D-47B5410AEC82}"/>
              </a:ext>
            </a:extLst>
          </p:cNvPr>
          <p:cNvSpPr/>
          <p:nvPr/>
        </p:nvSpPr>
        <p:spPr>
          <a:xfrm>
            <a:off x="3675888" y="1933956"/>
            <a:ext cx="1412748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Para cobranza</a:t>
            </a:r>
            <a:endParaRPr lang="en-US" sz="825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C583359A-B878-B9D9-5955-20657D605B0B}"/>
              </a:ext>
            </a:extLst>
          </p:cNvPr>
          <p:cNvSpPr/>
          <p:nvPr/>
        </p:nvSpPr>
        <p:spPr>
          <a:xfrm>
            <a:off x="3675888" y="2098548"/>
            <a:ext cx="1412748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RD$ 107.3 MM</a:t>
            </a:r>
            <a:endParaRPr lang="en-US" sz="165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03C9EFDC-5400-35B9-3A0A-8AE1FA2BCB2F}"/>
              </a:ext>
            </a:extLst>
          </p:cNvPr>
          <p:cNvSpPr/>
          <p:nvPr/>
        </p:nvSpPr>
        <p:spPr>
          <a:xfrm>
            <a:off x="3675888" y="2441448"/>
            <a:ext cx="1412748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19.0% del saldo · 1,082 créditos</a:t>
            </a:r>
            <a:endParaRPr lang="en-US" sz="750" dirty="0"/>
          </a:p>
        </p:txBody>
      </p:sp>
      <p:graphicFrame>
        <p:nvGraphicFramePr>
          <p:cNvPr id="16" name="Chart 0">
            <a:extLst>
              <a:ext uri="{FF2B5EF4-FFF2-40B4-BE49-F238E27FC236}">
                <a16:creationId xmlns:a16="http://schemas.microsoft.com/office/drawing/2014/main" id="{E555565C-2042-8EDD-5EAE-1177214683E9}"/>
              </a:ext>
            </a:extLst>
          </p:cNvPr>
          <p:cNvGraphicFramePr/>
          <p:nvPr/>
        </p:nvGraphicFramePr>
        <p:xfrm>
          <a:off x="548640" y="2880360"/>
          <a:ext cx="2640330" cy="195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14">
            <a:extLst>
              <a:ext uri="{FF2B5EF4-FFF2-40B4-BE49-F238E27FC236}">
                <a16:creationId xmlns:a16="http://schemas.microsoft.com/office/drawing/2014/main" id="{F00DBC78-C681-32C2-7228-BBFA39766533}"/>
              </a:ext>
            </a:extLst>
          </p:cNvPr>
          <p:cNvSpPr/>
          <p:nvPr/>
        </p:nvSpPr>
        <p:spPr>
          <a:xfrm>
            <a:off x="891540" y="4903470"/>
            <a:ext cx="19202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Saldo de cobranza por prioridad</a:t>
            </a:r>
            <a:endParaRPr lang="en-US" sz="900" dirty="0"/>
          </a:p>
        </p:txBody>
      </p:sp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5D04879E-C36D-C7C4-A5B6-C8C27FB4E89B}"/>
              </a:ext>
            </a:extLst>
          </p:cNvPr>
          <p:cNvGraphicFramePr/>
          <p:nvPr/>
        </p:nvGraphicFramePr>
        <p:xfrm>
          <a:off x="3394710" y="2674620"/>
          <a:ext cx="2983230" cy="140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hape 15">
            <a:extLst>
              <a:ext uri="{FF2B5EF4-FFF2-40B4-BE49-F238E27FC236}">
                <a16:creationId xmlns:a16="http://schemas.microsoft.com/office/drawing/2014/main" id="{4BEE37B4-B4FE-68A8-6EAF-2A175F63C0E0}"/>
              </a:ext>
            </a:extLst>
          </p:cNvPr>
          <p:cNvSpPr/>
          <p:nvPr/>
        </p:nvSpPr>
        <p:spPr>
          <a:xfrm>
            <a:off x="6377940" y="2196692"/>
            <a:ext cx="2057400" cy="1611630"/>
          </a:xfrm>
          <a:prstGeom prst="roundRect">
            <a:avLst>
              <a:gd name="adj" fmla="val 2553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 dirty="0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893F7AF7-8916-2102-3A89-02A7C4E73399}"/>
              </a:ext>
            </a:extLst>
          </p:cNvPr>
          <p:cNvSpPr/>
          <p:nvPr/>
        </p:nvSpPr>
        <p:spPr>
          <a:xfrm>
            <a:off x="6707124" y="1940814"/>
            <a:ext cx="10287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Lectura docente</a:t>
            </a:r>
            <a:endParaRPr lang="en-US" sz="975" dirty="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75A704AF-510A-BAEE-1EDB-E8901D33B7EA}"/>
              </a:ext>
            </a:extLst>
          </p:cNvPr>
          <p:cNvSpPr/>
          <p:nvPr/>
        </p:nvSpPr>
        <p:spPr>
          <a:xfrm>
            <a:off x="6652260" y="2549879"/>
            <a:ext cx="1680210" cy="9052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Prioridad 1 concentra 67.8% del saldo en cobranza.</a:t>
            </a:r>
            <a:endParaRPr lang="en-US" sz="1050" dirty="0"/>
          </a:p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Prioridad 2 aporta 30.9% y requiere estrategia de recuperación.</a:t>
            </a:r>
            <a:endParaRPr lang="en-US" sz="1050" dirty="0"/>
          </a:p>
          <a:p>
            <a:r>
              <a:rPr lang="en-US" sz="10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Los rubros 1.1, 1.2 y 2.5 suman 89% del saldo en cobranza.</a:t>
            </a:r>
            <a:endParaRPr lang="en-US" sz="1050" dirty="0"/>
          </a:p>
        </p:txBody>
      </p:sp>
      <p:pic>
        <p:nvPicPr>
          <p:cNvPr id="22" name="Image 0" descr="/mnt/data/10178603-fc9b-4465-ab17-04e1bf7147d8.png">
            <a:extLst>
              <a:ext uri="{FF2B5EF4-FFF2-40B4-BE49-F238E27FC236}">
                <a16:creationId xmlns:a16="http://schemas.microsoft.com/office/drawing/2014/main" id="{AC036817-ED9F-33F3-B1FD-5FA2AF3245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457" b="17457"/>
          <a:stretch/>
        </p:blipFill>
        <p:spPr>
          <a:xfrm>
            <a:off x="6652260" y="4368546"/>
            <a:ext cx="1865376" cy="603504"/>
          </a:xfrm>
          <a:prstGeom prst="rect">
            <a:avLst/>
          </a:prstGeom>
        </p:spPr>
      </p:pic>
      <p:sp>
        <p:nvSpPr>
          <p:cNvPr id="25" name="Slide Number Placeholder 0">
            <a:extLst>
              <a:ext uri="{FF2B5EF4-FFF2-40B4-BE49-F238E27FC236}">
                <a16:creationId xmlns:a16="http://schemas.microsoft.com/office/drawing/2014/main" id="{FD19DB71-6157-C2A0-339B-D4E3C2A32E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Indicadores de calidad de cartera: stock antes del flujo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Primero describimos el tamaño del problema; luego analizamos la velocidad del deterioro.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14350" y="1885950"/>
            <a:ext cx="1885950" cy="768096"/>
          </a:xfrm>
          <a:prstGeom prst="roundRect">
            <a:avLst>
              <a:gd name="adj" fmla="val 7143"/>
            </a:avLst>
          </a:prstGeom>
          <a:solidFill>
            <a:srgbClr val="EAF2F8"/>
          </a:solidFill>
          <a:ln w="12700">
            <a:solidFill>
              <a:srgbClr val="EAF2F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5" name="Text 3"/>
          <p:cNvSpPr/>
          <p:nvPr/>
        </p:nvSpPr>
        <p:spPr>
          <a:xfrm>
            <a:off x="637794" y="1968246"/>
            <a:ext cx="163906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% saldo en cobranza</a:t>
            </a:r>
            <a:endParaRPr lang="en-US" sz="825" dirty="0"/>
          </a:p>
        </p:txBody>
      </p:sp>
      <p:sp>
        <p:nvSpPr>
          <p:cNvPr id="6" name="Text 4"/>
          <p:cNvSpPr/>
          <p:nvPr/>
        </p:nvSpPr>
        <p:spPr>
          <a:xfrm>
            <a:off x="637794" y="2132838"/>
            <a:ext cx="163906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19.0%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637794" y="2489454"/>
            <a:ext cx="163906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107.3 / 565.6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2626614" y="1885950"/>
            <a:ext cx="1885950" cy="768096"/>
          </a:xfrm>
          <a:prstGeom prst="roundRect">
            <a:avLst>
              <a:gd name="adj" fmla="val 7143"/>
            </a:avLst>
          </a:prstGeom>
          <a:solidFill>
            <a:srgbClr val="F2F6FB"/>
          </a:solidFill>
          <a:ln w="12700">
            <a:solidFill>
              <a:srgbClr val="F2F6FB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9" name="Text 7"/>
          <p:cNvSpPr/>
          <p:nvPr/>
        </p:nvSpPr>
        <p:spPr>
          <a:xfrm>
            <a:off x="2750058" y="1968246"/>
            <a:ext cx="163906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% créditos en cobranza</a:t>
            </a:r>
            <a:endParaRPr lang="en-US" sz="825" dirty="0"/>
          </a:p>
        </p:txBody>
      </p:sp>
      <p:sp>
        <p:nvSpPr>
          <p:cNvPr id="10" name="Text 8"/>
          <p:cNvSpPr/>
          <p:nvPr/>
        </p:nvSpPr>
        <p:spPr>
          <a:xfrm>
            <a:off x="2750058" y="2132838"/>
            <a:ext cx="163906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13.9%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2750058" y="2489454"/>
            <a:ext cx="163906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1,082 / 7,804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4738878" y="1885950"/>
            <a:ext cx="1885950" cy="768096"/>
          </a:xfrm>
          <a:prstGeom prst="roundRect">
            <a:avLst>
              <a:gd name="adj" fmla="val 7143"/>
            </a:avLst>
          </a:prstGeom>
          <a:solidFill>
            <a:srgbClr val="E8F5EE"/>
          </a:solidFill>
          <a:ln w="12700">
            <a:solidFill>
              <a:srgbClr val="E8F5E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Text 11"/>
          <p:cNvSpPr/>
          <p:nvPr/>
        </p:nvSpPr>
        <p:spPr>
          <a:xfrm>
            <a:off x="4862322" y="1968246"/>
            <a:ext cx="163906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Mix preventivo</a:t>
            </a:r>
            <a:endParaRPr lang="en-US" sz="825" dirty="0"/>
          </a:p>
        </p:txBody>
      </p:sp>
      <p:sp>
        <p:nvSpPr>
          <p:cNvPr id="14" name="Text 12"/>
          <p:cNvSpPr/>
          <p:nvPr/>
        </p:nvSpPr>
        <p:spPr>
          <a:xfrm>
            <a:off x="4862322" y="2132838"/>
            <a:ext cx="163906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69.1%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4862322" y="2489454"/>
            <a:ext cx="163906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(P1+P3) / cobranza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6851142" y="1885950"/>
            <a:ext cx="1885950" cy="768096"/>
          </a:xfrm>
          <a:prstGeom prst="roundRect">
            <a:avLst>
              <a:gd name="adj" fmla="val 7143"/>
            </a:avLst>
          </a:prstGeom>
          <a:solidFill>
            <a:srgbClr val="FDE8E8"/>
          </a:solidFill>
          <a:ln w="12700">
            <a:solidFill>
              <a:srgbClr val="FDE8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7" name="Text 15"/>
          <p:cNvSpPr/>
          <p:nvPr/>
        </p:nvSpPr>
        <p:spPr>
          <a:xfrm>
            <a:off x="6974586" y="1968246"/>
            <a:ext cx="1639062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Stock irrecuperable</a:t>
            </a:r>
            <a:endParaRPr lang="en-US" sz="825" dirty="0"/>
          </a:p>
        </p:txBody>
      </p:sp>
      <p:sp>
        <p:nvSpPr>
          <p:cNvPr id="18" name="Text 16"/>
          <p:cNvSpPr/>
          <p:nvPr/>
        </p:nvSpPr>
        <p:spPr>
          <a:xfrm>
            <a:off x="6974586" y="2132838"/>
            <a:ext cx="1639062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30.9%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6974586" y="2489454"/>
            <a:ext cx="1639062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P2 / cobranza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514350" y="2983230"/>
            <a:ext cx="3874770" cy="174879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1" name="Text 19"/>
          <p:cNvSpPr/>
          <p:nvPr/>
        </p:nvSpPr>
        <p:spPr>
          <a:xfrm>
            <a:off x="685800" y="3154680"/>
            <a:ext cx="26060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Indicadores de stock recomendados para clase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685800" y="3463290"/>
            <a:ext cx="123444" cy="0"/>
          </a:xfrm>
          <a:prstGeom prst="line">
            <a:avLst/>
          </a:prstGeom>
          <a:noFill/>
          <a:ln w="381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3" name="Text 21"/>
          <p:cNvSpPr/>
          <p:nvPr/>
        </p:nvSpPr>
        <p:spPr>
          <a:xfrm>
            <a:off x="877824" y="3394710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PAR30 y PAR90: participación del saldo con atraso relevante.</a:t>
            </a:r>
            <a:endParaRPr lang="en-US" sz="1125" dirty="0"/>
          </a:p>
        </p:txBody>
      </p:sp>
      <p:sp>
        <p:nvSpPr>
          <p:cNvPr id="24" name="Shape 22"/>
          <p:cNvSpPr/>
          <p:nvPr/>
        </p:nvSpPr>
        <p:spPr>
          <a:xfrm>
            <a:off x="685800" y="3751326"/>
            <a:ext cx="123444" cy="0"/>
          </a:xfrm>
          <a:prstGeom prst="line">
            <a:avLst/>
          </a:prstGeom>
          <a:noFill/>
          <a:ln w="381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5" name="Text 23"/>
          <p:cNvSpPr/>
          <p:nvPr/>
        </p:nvSpPr>
        <p:spPr>
          <a:xfrm>
            <a:off x="877824" y="3682746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Cobertura: provisiones / cartera vencida.</a:t>
            </a:r>
            <a:endParaRPr lang="en-US" sz="1125" dirty="0"/>
          </a:p>
        </p:txBody>
      </p:sp>
      <p:sp>
        <p:nvSpPr>
          <p:cNvPr id="26" name="Shape 24"/>
          <p:cNvSpPr/>
          <p:nvPr/>
        </p:nvSpPr>
        <p:spPr>
          <a:xfrm>
            <a:off x="685800" y="4039362"/>
            <a:ext cx="123444" cy="0"/>
          </a:xfrm>
          <a:prstGeom prst="line">
            <a:avLst/>
          </a:prstGeom>
          <a:noFill/>
          <a:ln w="381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7" name="Text 25"/>
          <p:cNvSpPr/>
          <p:nvPr/>
        </p:nvSpPr>
        <p:spPr>
          <a:xfrm>
            <a:off x="877824" y="3970782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Concentración: exposición por segmento, producto o zona.</a:t>
            </a:r>
            <a:endParaRPr lang="en-US" sz="1125" dirty="0"/>
          </a:p>
        </p:txBody>
      </p:sp>
      <p:sp>
        <p:nvSpPr>
          <p:cNvPr id="28" name="Shape 26"/>
          <p:cNvSpPr/>
          <p:nvPr/>
        </p:nvSpPr>
        <p:spPr>
          <a:xfrm>
            <a:off x="685800" y="4327398"/>
            <a:ext cx="123444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9" name="Text 27"/>
          <p:cNvSpPr/>
          <p:nvPr/>
        </p:nvSpPr>
        <p:spPr>
          <a:xfrm>
            <a:off x="877824" y="425881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Tendencia: comparar mes actual contra 3 y 6 meses.</a:t>
            </a:r>
            <a:endParaRPr lang="en-US" sz="1125" dirty="0"/>
          </a:p>
        </p:txBody>
      </p:sp>
      <p:sp>
        <p:nvSpPr>
          <p:cNvPr id="30" name="Shape 28"/>
          <p:cNvSpPr/>
          <p:nvPr/>
        </p:nvSpPr>
        <p:spPr>
          <a:xfrm>
            <a:off x="4560570" y="2983230"/>
            <a:ext cx="4080510" cy="174879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1" name="Text 29"/>
          <p:cNvSpPr/>
          <p:nvPr/>
        </p:nvSpPr>
        <p:spPr>
          <a:xfrm>
            <a:off x="4766310" y="3154680"/>
            <a:ext cx="10287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Idea fuerza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4766310" y="3408426"/>
            <a:ext cx="3566160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Los indicadores de stock responden “¿qué tan grande es el problema hoy?”.</a:t>
            </a:r>
            <a:endParaRPr lang="en-US" sz="900" dirty="0"/>
          </a:p>
          <a:p>
            <a:r>
              <a:rPr lang="en-US" sz="900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Los roll rates responden “¿hacia dónde se mueve la cartera?”.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4834890" y="4149090"/>
            <a:ext cx="3360420" cy="0"/>
          </a:xfrm>
          <a:prstGeom prst="line">
            <a:avLst/>
          </a:prstGeom>
          <a:noFill/>
          <a:ln w="19050">
            <a:solidFill>
              <a:srgbClr val="C9D7E5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4" name="Text 32"/>
          <p:cNvSpPr/>
          <p:nvPr/>
        </p:nvSpPr>
        <p:spPr>
          <a:xfrm>
            <a:off x="4766310" y="4286250"/>
            <a:ext cx="356616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Secuencia didáctica sugerida: segmentar → medir stock → medir roll rates → decidir acciones.</a:t>
            </a:r>
            <a:endParaRPr lang="en-US" sz="1050" dirty="0"/>
          </a:p>
        </p:txBody>
      </p:sp>
      <p:sp>
        <p:nvSpPr>
          <p:cNvPr id="3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3. Alertas tempranas y seguimiento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alerta no es el dato: es la regla de decisión y la disciplina de seguimiento.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582930" y="2125980"/>
            <a:ext cx="2091690" cy="243459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397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5" name="Shape 3"/>
          <p:cNvSpPr/>
          <p:nvPr/>
        </p:nvSpPr>
        <p:spPr>
          <a:xfrm>
            <a:off x="706374" y="2263140"/>
            <a:ext cx="768096" cy="219456"/>
          </a:xfrm>
          <a:prstGeom prst="roundRect">
            <a:avLst>
              <a:gd name="adj" fmla="val 18750"/>
            </a:avLst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825"/>
          </a:p>
        </p:txBody>
      </p:sp>
      <p:sp>
        <p:nvSpPr>
          <p:cNvPr id="6" name="Text 4"/>
          <p:cNvSpPr/>
          <p:nvPr/>
        </p:nvSpPr>
        <p:spPr>
          <a:xfrm>
            <a:off x="706374" y="2297430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Diario / semanal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2263140" y="2228850"/>
            <a:ext cx="2194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33806" y="2640330"/>
            <a:ext cx="1748790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Entrada a mora Vigente→1-30</a:t>
            </a:r>
            <a:endParaRPr lang="en-US" sz="1350" dirty="0"/>
          </a:p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Promesas incumplidas</a:t>
            </a:r>
            <a:endParaRPr lang="en-US" sz="1350" dirty="0"/>
          </a:p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Clientes sin contacto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733806" y="3600450"/>
            <a:ext cx="96012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Regla de acción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33806" y="3771900"/>
            <a:ext cx="17487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contactar en &lt;48 h y confirmar causa</a:t>
            </a:r>
            <a:endParaRPr lang="en-US" sz="1125" dirty="0"/>
          </a:p>
        </p:txBody>
      </p:sp>
      <p:sp>
        <p:nvSpPr>
          <p:cNvPr id="11" name="Text 9"/>
          <p:cNvSpPr/>
          <p:nvPr/>
        </p:nvSpPr>
        <p:spPr>
          <a:xfrm>
            <a:off x="733806" y="4286250"/>
            <a:ext cx="17145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Responsable: cobrador / analista</a:t>
            </a:r>
            <a:endParaRPr lang="en-US" sz="825" dirty="0"/>
          </a:p>
        </p:txBody>
      </p:sp>
      <p:sp>
        <p:nvSpPr>
          <p:cNvPr id="12" name="Shape 10"/>
          <p:cNvSpPr/>
          <p:nvPr/>
        </p:nvSpPr>
        <p:spPr>
          <a:xfrm>
            <a:off x="3086100" y="2125980"/>
            <a:ext cx="2091690" cy="243459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397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Shape 11"/>
          <p:cNvSpPr/>
          <p:nvPr/>
        </p:nvSpPr>
        <p:spPr>
          <a:xfrm>
            <a:off x="3209544" y="2263140"/>
            <a:ext cx="768096" cy="219456"/>
          </a:xfrm>
          <a:prstGeom prst="roundRect">
            <a:avLst>
              <a:gd name="adj" fmla="val 18750"/>
            </a:avLst>
          </a:prstGeom>
          <a:solidFill>
            <a:srgbClr val="0E7490"/>
          </a:solidFill>
          <a:ln w="12700">
            <a:solidFill>
              <a:srgbClr val="0E7490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4" name="Text 12"/>
          <p:cNvSpPr/>
          <p:nvPr/>
        </p:nvSpPr>
        <p:spPr>
          <a:xfrm>
            <a:off x="3209544" y="2297430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Semanal / quincenal</a:t>
            </a:r>
            <a:endParaRPr lang="en-US" sz="600" dirty="0"/>
          </a:p>
        </p:txBody>
      </p:sp>
      <p:sp>
        <p:nvSpPr>
          <p:cNvPr id="15" name="Text 13"/>
          <p:cNvSpPr/>
          <p:nvPr/>
        </p:nvSpPr>
        <p:spPr>
          <a:xfrm>
            <a:off x="4766310" y="2228850"/>
            <a:ext cx="2194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E749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236976" y="2640330"/>
            <a:ext cx="1748790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Deterioro 1-30→31-60</a:t>
            </a:r>
            <a:endParaRPr lang="en-US" sz="1350" dirty="0"/>
          </a:p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Concentración por asesor o producto</a:t>
            </a:r>
            <a:endParaRPr lang="en-US" sz="1350" dirty="0"/>
          </a:p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Canal de cobro con menor efectividad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3236976" y="3600450"/>
            <a:ext cx="96012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Regla de acción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236976" y="3771900"/>
            <a:ext cx="17487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escalar a supervisor y redefinir guion/canal</a:t>
            </a:r>
            <a:endParaRPr lang="en-US" sz="1125" dirty="0"/>
          </a:p>
        </p:txBody>
      </p:sp>
      <p:sp>
        <p:nvSpPr>
          <p:cNvPr id="19" name="Text 17"/>
          <p:cNvSpPr/>
          <p:nvPr/>
        </p:nvSpPr>
        <p:spPr>
          <a:xfrm>
            <a:off x="3236976" y="4286250"/>
            <a:ext cx="17145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Responsable: supervisor</a:t>
            </a:r>
            <a:endParaRPr lang="en-US" sz="825" dirty="0"/>
          </a:p>
        </p:txBody>
      </p:sp>
      <p:sp>
        <p:nvSpPr>
          <p:cNvPr id="20" name="Shape 18"/>
          <p:cNvSpPr/>
          <p:nvPr/>
        </p:nvSpPr>
        <p:spPr>
          <a:xfrm>
            <a:off x="5589270" y="2125980"/>
            <a:ext cx="2091690" cy="243459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397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1" name="Shape 19"/>
          <p:cNvSpPr/>
          <p:nvPr/>
        </p:nvSpPr>
        <p:spPr>
          <a:xfrm>
            <a:off x="5712714" y="2263140"/>
            <a:ext cx="768096" cy="219456"/>
          </a:xfrm>
          <a:prstGeom prst="roundRect">
            <a:avLst>
              <a:gd name="adj" fmla="val 18750"/>
            </a:avLst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2" name="Text 20"/>
          <p:cNvSpPr/>
          <p:nvPr/>
        </p:nvSpPr>
        <p:spPr>
          <a:xfrm>
            <a:off x="5712714" y="2297430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25" b="1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Mensual</a:t>
            </a:r>
            <a:endParaRPr lang="en-US" sz="825" dirty="0"/>
          </a:p>
        </p:txBody>
      </p:sp>
      <p:sp>
        <p:nvSpPr>
          <p:cNvPr id="23" name="Text 21"/>
          <p:cNvSpPr/>
          <p:nvPr/>
        </p:nvSpPr>
        <p:spPr>
          <a:xfrm>
            <a:off x="7269480" y="2228850"/>
            <a:ext cx="2194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F9731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5740146" y="2640330"/>
            <a:ext cx="1748790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Vintage por cohorte</a:t>
            </a:r>
            <a:endParaRPr lang="en-US" sz="1350" dirty="0"/>
          </a:p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PAR30 / PAR90</a:t>
            </a:r>
            <a:endParaRPr lang="en-US" sz="1350" dirty="0"/>
          </a:p>
          <a:p>
            <a:r>
              <a:rPr lang="en-US" sz="1350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Roll rates fuera de tolerancia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5740146" y="3600450"/>
            <a:ext cx="96012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Regla de acción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5740146" y="3771900"/>
            <a:ext cx="174879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2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ajustar política, metas y priorización</a:t>
            </a:r>
            <a:endParaRPr lang="en-US" sz="1125" dirty="0"/>
          </a:p>
        </p:txBody>
      </p:sp>
      <p:sp>
        <p:nvSpPr>
          <p:cNvPr id="27" name="Text 25"/>
          <p:cNvSpPr/>
          <p:nvPr/>
        </p:nvSpPr>
        <p:spPr>
          <a:xfrm>
            <a:off x="5740146" y="4286250"/>
            <a:ext cx="171450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Responsable: riesgos + crédito</a:t>
            </a:r>
            <a:endParaRPr lang="en-US" sz="825" dirty="0"/>
          </a:p>
        </p:txBody>
      </p:sp>
      <p:sp>
        <p:nvSpPr>
          <p:cNvPr id="28" name="Text 26"/>
          <p:cNvSpPr/>
          <p:nvPr/>
        </p:nvSpPr>
        <p:spPr>
          <a:xfrm>
            <a:off x="603504" y="5026914"/>
            <a:ext cx="78181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Sugerencia metodológica: cada alerta debe definir umbral, frecuencia, dueño y acción automática.</a:t>
            </a:r>
            <a:endParaRPr lang="en-US" sz="1050" dirty="0"/>
          </a:p>
        </p:txBody>
      </p:sp>
      <p:sp>
        <p:nvSpPr>
          <p:cNvPr id="29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770" y="1117854"/>
            <a:ext cx="63093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7375E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 Roll rates: la matriz de transición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9486" y="1597914"/>
            <a:ext cx="6309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suma de cada fila es 100%: cada estado de origen se distribuye entre destinos.</a:t>
            </a:r>
            <a:endParaRPr lang="en-US" sz="1050" dirty="0"/>
          </a:p>
        </p:txBody>
      </p:sp>
      <p:pic>
        <p:nvPicPr>
          <p:cNvPr id="4" name="Image 0" descr="/mnt/data/matriz_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3158718"/>
            <a:ext cx="4149090" cy="11234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72050" y="2091690"/>
            <a:ext cx="15773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Lectura operativa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4992624" y="2352294"/>
            <a:ext cx="1817370" cy="329184"/>
          </a:xfrm>
          <a:prstGeom prst="rect">
            <a:avLst/>
          </a:prstGeom>
          <a:solidFill>
            <a:srgbClr val="F8FBFE"/>
          </a:solidFill>
          <a:ln>
            <a:solidFill>
              <a:srgbClr val="E3EAF2"/>
            </a:solidFill>
          </a:ln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Entrada a mora</a:t>
            </a:r>
            <a:endParaRPr lang="en-US" sz="1200" dirty="0"/>
          </a:p>
          <a:p>
            <a:r>
              <a:rPr lang="en-US" sz="1200" b="1" dirty="0">
                <a:solidFill>
                  <a:srgbClr val="17375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Vigente → 1-30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892290" y="2441448"/>
            <a:ext cx="14401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Indicador operativo para decidir acción temprana.</a:t>
            </a:r>
            <a:endParaRPr lang="en-US" sz="825" dirty="0"/>
          </a:p>
        </p:txBody>
      </p:sp>
      <p:sp>
        <p:nvSpPr>
          <p:cNvPr id="8" name="Text 5"/>
          <p:cNvSpPr/>
          <p:nvPr/>
        </p:nvSpPr>
        <p:spPr>
          <a:xfrm>
            <a:off x="4992624" y="3003804"/>
            <a:ext cx="1817370" cy="329184"/>
          </a:xfrm>
          <a:prstGeom prst="rect">
            <a:avLst/>
          </a:prstGeom>
          <a:solidFill>
            <a:srgbClr val="F3F7FB"/>
          </a:solidFill>
          <a:ln>
            <a:solidFill>
              <a:srgbClr val="E3EAF2"/>
            </a:solidFill>
          </a:ln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Curación</a:t>
            </a:r>
            <a:endParaRPr lang="en-US" sz="1200" dirty="0"/>
          </a:p>
          <a:p>
            <a:r>
              <a:rPr lang="en-US" sz="1200" b="1" dirty="0">
                <a:solidFill>
                  <a:srgbClr val="0E74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1-30 → Vigente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892290" y="3092958"/>
            <a:ext cx="14401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Indicador operativo para decidir acción temprana.</a:t>
            </a:r>
            <a:endParaRPr lang="en-US" sz="825" dirty="0"/>
          </a:p>
        </p:txBody>
      </p:sp>
      <p:sp>
        <p:nvSpPr>
          <p:cNvPr id="10" name="Text 7"/>
          <p:cNvSpPr/>
          <p:nvPr/>
        </p:nvSpPr>
        <p:spPr>
          <a:xfrm>
            <a:off x="4992624" y="3655314"/>
            <a:ext cx="1817370" cy="329184"/>
          </a:xfrm>
          <a:prstGeom prst="rect">
            <a:avLst/>
          </a:prstGeom>
          <a:solidFill>
            <a:srgbClr val="F8FBFE"/>
          </a:solidFill>
          <a:ln>
            <a:solidFill>
              <a:srgbClr val="E3EAF2"/>
            </a:solidFill>
          </a:ln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59E0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Deterioro</a:t>
            </a:r>
            <a:endParaRPr lang="en-US" sz="1200" dirty="0"/>
          </a:p>
          <a:p>
            <a:r>
              <a:rPr lang="en-US" sz="1200" b="1" dirty="0">
                <a:solidFill>
                  <a:srgbClr val="F59E0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1-30 → 31-60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892290" y="3744468"/>
            <a:ext cx="14401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Indicador operativo para decidir acción temprana.</a:t>
            </a:r>
            <a:endParaRPr lang="en-US" sz="825" dirty="0"/>
          </a:p>
        </p:txBody>
      </p:sp>
      <p:sp>
        <p:nvSpPr>
          <p:cNvPr id="12" name="Text 9"/>
          <p:cNvSpPr/>
          <p:nvPr/>
        </p:nvSpPr>
        <p:spPr>
          <a:xfrm>
            <a:off x="4992624" y="4306824"/>
            <a:ext cx="1817370" cy="329184"/>
          </a:xfrm>
          <a:prstGeom prst="rect">
            <a:avLst/>
          </a:prstGeom>
          <a:solidFill>
            <a:srgbClr val="F3F7FB"/>
          </a:solidFill>
          <a:ln>
            <a:solidFill>
              <a:srgbClr val="E3EAF2"/>
            </a:solidFill>
          </a:ln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Arrastre</a:t>
            </a:r>
            <a:endParaRPr lang="en-US" sz="1200" dirty="0"/>
          </a:p>
          <a:p>
            <a:r>
              <a:rPr lang="en-US" sz="1200" b="1" dirty="0">
                <a:solidFill>
                  <a:srgbClr val="F973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61-90 → 90+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892290" y="4395978"/>
            <a:ext cx="14401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Indicador operativo para decidir acción temprana.</a:t>
            </a:r>
            <a:endParaRPr lang="en-US" sz="825" dirty="0"/>
          </a:p>
        </p:txBody>
      </p:sp>
      <p:sp>
        <p:nvSpPr>
          <p:cNvPr id="14" name="Text 11"/>
          <p:cNvSpPr/>
          <p:nvPr/>
        </p:nvSpPr>
        <p:spPr>
          <a:xfrm>
            <a:off x="4992624" y="4749860"/>
            <a:ext cx="116586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Cómo leerla en clase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886325" y="5145818"/>
            <a:ext cx="332613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Si la diagonal baja, la cartera se desestabiliza.</a:t>
            </a:r>
            <a:endParaRPr lang="en-US" sz="975" dirty="0"/>
          </a:p>
          <a:p>
            <a:r>
              <a:rPr lang="en-US" sz="97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Si las celdas a la derecha suben, el atraso avanza.</a:t>
            </a:r>
            <a:endParaRPr lang="en-US" sz="975" dirty="0"/>
          </a:p>
          <a:p>
            <a:r>
              <a:rPr lang="en-US" sz="975" dirty="0">
                <a:solidFill>
                  <a:srgbClr val="11182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Si las celdas a la izquierda suben, la gestión está recuperando.</a:t>
            </a:r>
            <a:endParaRPr lang="en-US" sz="975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766175" y="5678488"/>
            <a:ext cx="377825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0.0.7308"/>
  <p:tag name="SLIDO_PRESENTATION_ID" val="d6997fe5-fd2c-4cc8-885b-1ea400ad5ec4"/>
  <p:tag name="SLIDO_EVENT_UUID" val="60d11f58-c59a-4e39-b6de-08693047dc3e"/>
  <p:tag name="SLIDO_EVENT_SECTION_UUID" val="110d2e64-7c7d-4050-80e4-560033c9d30d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1372</Words>
  <Application>Microsoft Office PowerPoint</Application>
  <PresentationFormat>Presentación en pantalla (4:3)</PresentationFormat>
  <Paragraphs>219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Rivas Leonardo</dc:creator>
  <cp:lastModifiedBy>Santiago Diaz</cp:lastModifiedBy>
  <cp:revision>53</cp:revision>
  <dcterms:created xsi:type="dcterms:W3CDTF">2022-07-27T12:39:02Z</dcterms:created>
  <dcterms:modified xsi:type="dcterms:W3CDTF">2026-03-18T17:46:32Z</dcterms:modified>
</cp:coreProperties>
</file>