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3" r:id="rId14"/>
    <p:sldId id="304" r:id="rId15"/>
  </p:sldIdLst>
  <p:sldSz cx="9144000" cy="6858000" type="screen4x3"/>
  <p:notesSz cx="6858000" cy="9144000"/>
  <p:custDataLst>
    <p:tags r:id="rId17"/>
  </p:custDataLst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6A645-C200-496C-BC4C-81D4C026007C}" v="1" dt="2026-03-23T14:31:57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Diaz" userId="7824fdb43fe9423d" providerId="LiveId" clId="{BC97CDB8-134A-4616-ADAE-444AD69FCAB7}"/>
    <pc:docChg chg="undo custSel addSld delSld modSld sldOrd addMainMaster modMainMaster">
      <pc:chgData name="Santiago Diaz" userId="7824fdb43fe9423d" providerId="LiveId" clId="{BC97CDB8-134A-4616-ADAE-444AD69FCAB7}" dt="2026-03-23T14:32:07.896" v="762"/>
      <pc:docMkLst>
        <pc:docMk/>
      </pc:docMkLst>
      <pc:sldChg chg="modSp add del mod ord modClrScheme modAnim chgLayout">
        <pc:chgData name="Santiago Diaz" userId="7824fdb43fe9423d" providerId="LiveId" clId="{BC97CDB8-134A-4616-ADAE-444AD69FCAB7}" dt="2026-03-23T14:11:05.903" v="759" actId="2696"/>
        <pc:sldMkLst>
          <pc:docMk/>
          <pc:sldMk cId="0" sldId="256"/>
        </pc:sldMkLst>
      </pc:sldChg>
      <pc:sldChg chg="modSp add del mod ord setBg modClrScheme modAnim chgLayout">
        <pc:chgData name="Santiago Diaz" userId="7824fdb43fe9423d" providerId="LiveId" clId="{BC97CDB8-134A-4616-ADAE-444AD69FCAB7}" dt="2026-03-23T14:31:57.749" v="760"/>
        <pc:sldMkLst>
          <pc:docMk/>
          <pc:sldMk cId="0" sldId="257"/>
        </pc:sldMkLst>
      </pc:sldChg>
      <pc:sldChg chg="modSp add del mod setBg modClrScheme modAnim chgLayout">
        <pc:chgData name="Santiago Diaz" userId="7824fdb43fe9423d" providerId="LiveId" clId="{BC97CDB8-134A-4616-ADAE-444AD69FCAB7}" dt="2026-03-23T14:31:57.749" v="760"/>
        <pc:sldMkLst>
          <pc:docMk/>
          <pc:sldMk cId="0" sldId="258"/>
        </pc:sldMkLst>
      </pc:sldChg>
      <pc:sldChg chg="addSp modSp add del mod setBg modClrScheme modAnim chgLayout">
        <pc:chgData name="Santiago Diaz" userId="7824fdb43fe9423d" providerId="LiveId" clId="{BC97CDB8-134A-4616-ADAE-444AD69FCAB7}" dt="2026-03-23T14:31:57.749" v="760"/>
        <pc:sldMkLst>
          <pc:docMk/>
          <pc:sldMk cId="0" sldId="259"/>
        </pc:sldMkLst>
      </pc:sldChg>
      <pc:sldChg chg="addSp delSp modSp add del mod setBg modClrScheme modAnim chgLayout">
        <pc:chgData name="Santiago Diaz" userId="7824fdb43fe9423d" providerId="LiveId" clId="{BC97CDB8-134A-4616-ADAE-444AD69FCAB7}" dt="2026-03-23T14:31:57.749" v="760"/>
        <pc:sldMkLst>
          <pc:docMk/>
          <pc:sldMk cId="0" sldId="260"/>
        </pc:sldMkLst>
      </pc:sldChg>
      <pc:sldChg chg="modSp add del mod setBg modClrScheme modAnim chgLayout">
        <pc:chgData name="Santiago Diaz" userId="7824fdb43fe9423d" providerId="LiveId" clId="{BC97CDB8-134A-4616-ADAE-444AD69FCAB7}" dt="2026-03-23T14:31:57.749" v="760"/>
        <pc:sldMkLst>
          <pc:docMk/>
          <pc:sldMk cId="0" sldId="261"/>
        </pc:sldMkLst>
      </pc:sldChg>
      <pc:sldChg chg="modSp add del mod setBg modClrScheme chgLayout">
        <pc:chgData name="Santiago Diaz" userId="7824fdb43fe9423d" providerId="LiveId" clId="{BC97CDB8-134A-4616-ADAE-444AD69FCAB7}" dt="2026-03-23T14:31:57.749" v="760"/>
        <pc:sldMkLst>
          <pc:docMk/>
          <pc:sldMk cId="0" sldId="262"/>
        </pc:sldMkLst>
      </pc:sldChg>
      <pc:sldChg chg="modSp add del mod setBg modClrScheme chgLayout">
        <pc:chgData name="Santiago Diaz" userId="7824fdb43fe9423d" providerId="LiveId" clId="{BC97CDB8-134A-4616-ADAE-444AD69FCAB7}" dt="2026-03-23T14:31:57.749" v="760"/>
        <pc:sldMkLst>
          <pc:docMk/>
          <pc:sldMk cId="0" sldId="263"/>
        </pc:sldMkLst>
      </pc:sldChg>
      <pc:sldChg chg="modSp add del mod setBg modClrScheme chgLayout">
        <pc:chgData name="Santiago Diaz" userId="7824fdb43fe9423d" providerId="LiveId" clId="{BC97CDB8-134A-4616-ADAE-444AD69FCAB7}" dt="2026-03-23T14:31:57.749" v="760"/>
        <pc:sldMkLst>
          <pc:docMk/>
          <pc:sldMk cId="0" sldId="264"/>
        </pc:sldMkLst>
      </pc:sldChg>
      <pc:sldChg chg="modSp add del mod setBg modClrScheme chgLayout">
        <pc:chgData name="Santiago Diaz" userId="7824fdb43fe9423d" providerId="LiveId" clId="{BC97CDB8-134A-4616-ADAE-444AD69FCAB7}" dt="2026-03-23T14:31:57.749" v="760"/>
        <pc:sldMkLst>
          <pc:docMk/>
          <pc:sldMk cId="0" sldId="265"/>
        </pc:sldMkLst>
      </pc:sldChg>
      <pc:sldChg chg="add setBg">
        <pc:chgData name="Santiago Diaz" userId="7824fdb43fe9423d" providerId="LiveId" clId="{BC97CDB8-134A-4616-ADAE-444AD69FCAB7}" dt="2026-03-23T14:31:57.749" v="760"/>
        <pc:sldMkLst>
          <pc:docMk/>
          <pc:sldMk cId="0" sldId="266"/>
        </pc:sldMkLst>
      </pc:sldChg>
      <pc:sldChg chg="modSp add del mod modClrScheme chgLayout">
        <pc:chgData name="Santiago Diaz" userId="7824fdb43fe9423d" providerId="LiveId" clId="{BC97CDB8-134A-4616-ADAE-444AD69FCAB7}" dt="2026-03-23T14:11:05.903" v="759" actId="2696"/>
        <pc:sldMkLst>
          <pc:docMk/>
          <pc:sldMk cId="808844767" sldId="266"/>
        </pc:sldMkLst>
      </pc:sldChg>
      <pc:sldChg chg="modSp add del mod modClrScheme chgLayout">
        <pc:chgData name="Santiago Diaz" userId="7824fdb43fe9423d" providerId="LiveId" clId="{BC97CDB8-134A-4616-ADAE-444AD69FCAB7}" dt="2026-03-23T14:11:05.903" v="759" actId="2696"/>
        <pc:sldMkLst>
          <pc:docMk/>
          <pc:sldMk cId="2943510662" sldId="267"/>
        </pc:sldMkLst>
      </pc:sldChg>
      <pc:sldChg chg="mod ord chgLayout">
        <pc:chgData name="Santiago Diaz" userId="7824fdb43fe9423d" providerId="LiveId" clId="{BC97CDB8-134A-4616-ADAE-444AD69FCAB7}" dt="2026-03-23T14:32:07.896" v="762"/>
        <pc:sldMkLst>
          <pc:docMk/>
          <pc:sldMk cId="3011834258" sldId="303"/>
        </pc:sldMkLst>
      </pc:sldChg>
      <pc:sldMasterChg chg="new mod addSldLayout">
        <pc:chgData name="Santiago Diaz" userId="7824fdb43fe9423d" providerId="LiveId" clId="{BC97CDB8-134A-4616-ADAE-444AD69FCAB7}" dt="2026-03-18T17:45:48.252" v="756" actId="6938"/>
        <pc:sldMasterMkLst>
          <pc:docMk/>
          <pc:sldMasterMk cId="3464398169" sldId="2147483673"/>
        </pc:sldMasterMkLst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61957652" sldId="2147483674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3868203556" sldId="2147483675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543576475" sldId="2147483676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1229967983" sldId="2147483677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372566949" sldId="2147483678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4289476469" sldId="2147483679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2699946894" sldId="2147483680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581331139" sldId="2147483681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3728713704" sldId="2147483682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2916689524" sldId="2147483683"/>
          </pc:sldLayoutMkLst>
        </pc:sldLayoutChg>
        <pc:sldLayoutChg chg="new replId">
          <pc:chgData name="Santiago Diaz" userId="7824fdb43fe9423d" providerId="LiveId" clId="{BC97CDB8-134A-4616-ADAE-444AD69FCAB7}" dt="2026-03-18T17:45:48.252" v="756" actId="6938"/>
          <pc:sldLayoutMkLst>
            <pc:docMk/>
            <pc:sldMasterMk cId="3464398169" sldId="2147483673"/>
            <pc:sldLayoutMk cId="4052446007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Riesgos</c:v>
                </c:pt>
              </c:strCache>
            </c:strRef>
          </c:tx>
          <c:spPr>
            <a:solidFill>
              <a:srgbClr val="E25B45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2B5-426B-842A-E7F0ABCD395A}"/>
              </c:ext>
            </c:extLst>
          </c:dPt>
          <c:dPt>
            <c:idx val="1"/>
            <c:invertIfNegative val="0"/>
            <c:bubble3D val="0"/>
            <c:spPr>
              <a:solidFill>
                <a:srgbClr val="F3C62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B5-426B-842A-E7F0ABCD395A}"/>
              </c:ext>
            </c:extLst>
          </c:dPt>
          <c:dPt>
            <c:idx val="2"/>
            <c:invertIfNegative val="0"/>
            <c:bubble3D val="0"/>
            <c:spPr>
              <a:solidFill>
                <a:srgbClr val="4FA16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B5-426B-842A-E7F0ABCD395A}"/>
              </c:ext>
            </c:extLst>
          </c:dPt>
          <c:cat>
            <c:strRef>
              <c:f>Sheet1!$A$2:$A$4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B5-426B-842A-E7F0ABCD3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321424"/>
        <c:axId val="1259322512"/>
      </c:barChart>
      <c:catAx>
        <c:axId val="125932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s-DO"/>
          </a:p>
        </c:txPr>
        <c:crossAx val="1259322512"/>
        <c:crosses val="autoZero"/>
        <c:auto val="1"/>
        <c:lblAlgn val="ctr"/>
        <c:lblOffset val="100"/>
        <c:noMultiLvlLbl val="1"/>
      </c:catAx>
      <c:valAx>
        <c:axId val="1259322512"/>
        <c:scaling>
          <c:orientation val="minMax"/>
          <c:max val="5"/>
          <c:min val="0"/>
        </c:scaling>
        <c:delete val="0"/>
        <c:axPos val="l"/>
        <c:majorGridlines>
          <c:spPr>
            <a:ln w="12700" cap="flat">
              <a:solidFill>
                <a:srgbClr val="D9DEE7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s-DO"/>
          </a:p>
        </c:txPr>
        <c:crossAx val="12593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38E7-F491-4A82-B6BA-56FEE0DE89FD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7EEF-E706-48C8-9ADE-ECC66144AB8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220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61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049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9143771" cy="164592"/>
          </a:xfrm>
          <a:prstGeom prst="rect">
            <a:avLst/>
          </a:prstGeom>
          <a:solidFill>
            <a:srgbClr val="17375E"/>
          </a:solidFill>
          <a:ln w="12700">
            <a:solidFill>
              <a:srgbClr val="17375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" name="Shape 1"/>
          <p:cNvSpPr/>
          <p:nvPr/>
        </p:nvSpPr>
        <p:spPr>
          <a:xfrm>
            <a:off x="411480" y="6492240"/>
            <a:ext cx="8298180" cy="18288"/>
          </a:xfrm>
          <a:prstGeom prst="rect">
            <a:avLst/>
          </a:prstGeom>
          <a:solidFill>
            <a:srgbClr val="D6DEE8"/>
          </a:solidFill>
          <a:ln w="12700">
            <a:solidFill>
              <a:srgbClr val="D6DE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517636" y="6428232"/>
            <a:ext cx="377190" cy="2194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50">
                <a:solidFill>
                  <a:srgbClr val="6B7280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en-US" b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63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C9188B-DCE3-C06B-F898-026B15EA2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2FD67F1-28AD-C4E8-E5AA-3083EBE7B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772C2C-850E-8D42-47EA-18C500CD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8FE956-5D7E-AAF9-8E89-B05A3704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B529CB-7EF9-0307-020F-C1484D19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195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9F8CA2-D85D-A1FD-F67E-6281EF6C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4DD8E5-AAB4-0AEB-01A1-8C84382C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862801-F5AD-35B7-7DCE-F5723DC9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0A1AC1-A2E0-4F7B-AD67-F30B9EBE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C00BE3-23E3-2E6E-52EC-10B9714A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6820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EA022E-D24C-231D-F9DD-085971B1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F91518-B777-E35E-BDAF-A7E821329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154CAD-F52F-FF6E-AF8E-DAE58530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2E5BD7-E85B-C78A-6D21-4B74A9E5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6E2D4C-247B-E88B-757A-05D32E64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4357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7AB1FB-BA6A-9027-A9EA-C6FBAD71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9DC9CE-D940-5156-B7E6-A12277C57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D2A1BE9-35C7-FE05-8F8B-BBB3FC8A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0EA116-226E-BE5D-6D8A-027FC75A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047906-6C29-D848-B0A6-4E0559AA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0AD90C1-EA21-2B61-ECF7-2067F8FA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2996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E60C7D-CACD-CB22-1746-1871F9A8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C422D41-5A25-0A8C-8842-BE24EDC0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74CAC5A-6230-39DE-C03B-3F38FADC0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B8DA40B-4970-0E4F-8496-AE3060C76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D6E8925-B1B6-657C-66DB-34AF1959C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3A83F84-D6F0-A1AC-799E-665071FC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FDFFEDA-56AA-9250-9843-EEDF6DC3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0AD045B-FFDB-CAA6-35C9-266AD946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56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2C6E4D-1C78-5916-CE5B-7E1F0017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B4E7AC9-1803-F0EF-1E91-424B053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457B7E-A914-54B0-3B40-F9CFB21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F7F2CB-1CC4-EA05-E49E-0B22EEE3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8947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BB9D3D0-010D-CACC-D7A7-8E321DB4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6A8D4B1-3189-358F-18FD-B606338B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DD02EF3-1623-4E9D-77E6-1071E4FC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99946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A2C70C-4833-F987-E616-F36AACA2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7C06C3-1A31-FF89-1865-A74A86F3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B709ED1-1A78-3022-2AE4-C40E4884A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EFCD26-89EE-7602-19FB-247695A4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B899A11-AA7F-1049-45BE-3280DF42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19BC6A-0C94-3641-7B83-173BD5A3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8133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EEF9D2-7AFB-6FEB-0C3D-1E913928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DA4B249-B8CF-025B-0CC2-B0EC01B99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A312A06-5362-5289-BEE3-8234C8501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DA0637-32D1-8087-53FF-DCC72113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42A5A25-0679-9953-F7A3-76FF22CD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5EB349-5C30-BDCC-DF7D-CB87C219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28713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BBEDDA-5723-AECA-0C6A-5941765C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D8A8CEA-307C-39F8-3105-92C881CA1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470197-ECD2-33EB-4D99-A7EE74FC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BF5CAF-9399-E7CF-ACF8-21A6F36C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61329D-C23A-CDD0-37B8-D70C1180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668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3D9BAD-655A-A529-E333-537C3180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6A8A9B6-6C99-7809-6017-D35C43EF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CAD913-F83D-168A-BEFE-787EDF7E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0CE87AA-AE6B-8503-A9B4-F9D778FF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9E88D4-8AB6-974F-6429-87B64B7D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24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65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09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96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715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8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26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045A-5D2C-4462-9C41-1EF35B0608E9}" type="datetimeFigureOut">
              <a:rPr lang="es-DO" smtClean="0"/>
              <a:t>26/3/2026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3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BEB6170-3AF3-C8F2-78D1-99046A69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65E8F3-8DF3-142C-5745-7469D9BBF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8F48AB-D6B7-87C6-DE32-4EA5C5F6D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D7A09-50D0-4CF0-A3C3-3C12372B2775}" type="datetimeFigureOut">
              <a:rPr lang="es-NI" smtClean="0"/>
              <a:t>26/3/2026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3F422A-FCEC-722F-A8D1-E1FBC960D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07CB2-CB68-46E4-E614-3C0A57D5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36603-B030-4501-828C-BE422D63C29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643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Ejercicio práctico en Excel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</a:rPr>
              <a:t>Cada participante calificará riesgos, validará el semáforo y propondrá controles realistas para su cooperativa.</a:t>
            </a:r>
            <a:endParaRPr lang="en-US" sz="825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10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617220" y="2228850"/>
            <a:ext cx="2125980" cy="212598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9" name="Shape 5"/>
          <p:cNvSpPr/>
          <p:nvPr/>
        </p:nvSpPr>
        <p:spPr>
          <a:xfrm>
            <a:off x="699516" y="2311146"/>
            <a:ext cx="1961388" cy="192024"/>
          </a:xfrm>
          <a:prstGeom prst="roundRect">
            <a:avLst>
              <a:gd name="adj" fmla="val 17857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6"/>
          <p:cNvSpPr/>
          <p:nvPr/>
        </p:nvSpPr>
        <p:spPr>
          <a:xfrm>
            <a:off x="740664" y="2338578"/>
            <a:ext cx="18790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Paso 1. Revisar el caso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740664" y="2571750"/>
            <a:ext cx="1879092" cy="170078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Lea los riesgos del proceso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Identifique tipo y etapa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Ajuste probabilidad e impacto</a:t>
            </a:r>
            <a:endParaRPr lang="en-US" sz="675" dirty="0"/>
          </a:p>
        </p:txBody>
      </p:sp>
      <p:sp>
        <p:nvSpPr>
          <p:cNvPr id="12" name="Shape 8"/>
          <p:cNvSpPr/>
          <p:nvPr/>
        </p:nvSpPr>
        <p:spPr>
          <a:xfrm>
            <a:off x="2846070" y="2228850"/>
            <a:ext cx="2125980" cy="212598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3" name="Shape 9"/>
          <p:cNvSpPr/>
          <p:nvPr/>
        </p:nvSpPr>
        <p:spPr>
          <a:xfrm>
            <a:off x="2928366" y="2311146"/>
            <a:ext cx="1961388" cy="192024"/>
          </a:xfrm>
          <a:prstGeom prst="roundRect">
            <a:avLst>
              <a:gd name="adj" fmla="val 17857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Text 10"/>
          <p:cNvSpPr/>
          <p:nvPr/>
        </p:nvSpPr>
        <p:spPr>
          <a:xfrm>
            <a:off x="2969514" y="2338578"/>
            <a:ext cx="18790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Paso 2. Interpretar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2969514" y="2571750"/>
            <a:ext cx="1879092" cy="170078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Revise nivel y semáforo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Mire indicadores resumen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Identifique los tres prioritarios</a:t>
            </a:r>
            <a:endParaRPr lang="en-US" sz="675" dirty="0"/>
          </a:p>
        </p:txBody>
      </p:sp>
      <p:sp>
        <p:nvSpPr>
          <p:cNvPr id="16" name="Shape 12"/>
          <p:cNvSpPr/>
          <p:nvPr/>
        </p:nvSpPr>
        <p:spPr>
          <a:xfrm>
            <a:off x="5074920" y="2228850"/>
            <a:ext cx="2125980" cy="212598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7" name="Shape 13"/>
          <p:cNvSpPr/>
          <p:nvPr/>
        </p:nvSpPr>
        <p:spPr>
          <a:xfrm>
            <a:off x="5157216" y="2311146"/>
            <a:ext cx="1961388" cy="192024"/>
          </a:xfrm>
          <a:prstGeom prst="roundRect">
            <a:avLst>
              <a:gd name="adj" fmla="val 17857"/>
            </a:avLst>
          </a:prstGeom>
          <a:solidFill>
            <a:srgbClr val="EAF5EE"/>
          </a:solidFill>
          <a:ln w="12700">
            <a:solidFill>
              <a:srgbClr val="EAF5E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8" name="Text 14"/>
          <p:cNvSpPr/>
          <p:nvPr/>
        </p:nvSpPr>
        <p:spPr>
          <a:xfrm>
            <a:off x="5198364" y="2338578"/>
            <a:ext cx="18790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Paso 3. Proponer medidas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5198364" y="2571750"/>
            <a:ext cx="1879092" cy="170078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Defina control preventivo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Defina seguimiento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Anote responsable o área</a:t>
            </a:r>
            <a:endParaRPr lang="en-US" sz="675" dirty="0"/>
          </a:p>
        </p:txBody>
      </p:sp>
      <p:sp>
        <p:nvSpPr>
          <p:cNvPr id="20" name="Text 16"/>
          <p:cNvSpPr/>
          <p:nvPr/>
        </p:nvSpPr>
        <p:spPr>
          <a:xfrm>
            <a:off x="685800" y="4491990"/>
            <a:ext cx="6035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88" dirty="0">
                <a:solidFill>
                  <a:srgbClr val="333333"/>
                </a:solidFill>
              </a:rPr>
              <a:t>Resultado esperado: una mini matriz de riesgos operativos, humanos y tecnológicos lista para discutir en clase.</a:t>
            </a:r>
            <a:endParaRPr lang="en-US" sz="7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Cierre conceptual de la sesión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Cinco ideas para llevar a la práctica.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11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685800" y="2160270"/>
            <a:ext cx="6103620" cy="288036"/>
          </a:xfrm>
          <a:prstGeom prst="roundRect">
            <a:avLst>
              <a:gd name="adj" fmla="val 9524"/>
            </a:avLst>
          </a:prstGeom>
          <a:solidFill>
            <a:srgbClr val="F7F8FA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/>
          </a:p>
        </p:txBody>
      </p:sp>
      <p:sp>
        <p:nvSpPr>
          <p:cNvPr id="9" name="Shape 5"/>
          <p:cNvSpPr/>
          <p:nvPr/>
        </p:nvSpPr>
        <p:spPr>
          <a:xfrm>
            <a:off x="788670" y="2235708"/>
            <a:ext cx="123444" cy="123444"/>
          </a:xfrm>
          <a:prstGeom prst="ellipse">
            <a:avLst/>
          </a:prstGeom>
          <a:solidFill>
            <a:srgbClr val="17365D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6"/>
          <p:cNvSpPr/>
          <p:nvPr/>
        </p:nvSpPr>
        <p:spPr>
          <a:xfrm>
            <a:off x="994410" y="2228850"/>
            <a:ext cx="55549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333333"/>
                </a:solidFill>
              </a:rPr>
              <a:t>Un problema de cartera también puede ser un problema de proceso.</a:t>
            </a:r>
            <a:endParaRPr lang="en-US" sz="788" dirty="0"/>
          </a:p>
        </p:txBody>
      </p:sp>
      <p:sp>
        <p:nvSpPr>
          <p:cNvPr id="11" name="Shape 7"/>
          <p:cNvSpPr/>
          <p:nvPr/>
        </p:nvSpPr>
        <p:spPr>
          <a:xfrm>
            <a:off x="685800" y="2592324"/>
            <a:ext cx="6103620" cy="288036"/>
          </a:xfrm>
          <a:prstGeom prst="roundRect">
            <a:avLst>
              <a:gd name="adj" fmla="val 9524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Shape 8"/>
          <p:cNvSpPr/>
          <p:nvPr/>
        </p:nvSpPr>
        <p:spPr>
          <a:xfrm>
            <a:off x="788670" y="2667762"/>
            <a:ext cx="123444" cy="123444"/>
          </a:xfrm>
          <a:prstGeom prst="ellipse">
            <a:avLst/>
          </a:prstGeom>
          <a:solidFill>
            <a:srgbClr val="2E86C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Text 9"/>
          <p:cNvSpPr/>
          <p:nvPr/>
        </p:nvSpPr>
        <p:spPr>
          <a:xfrm>
            <a:off x="994410" y="2660904"/>
            <a:ext cx="55549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333333"/>
                </a:solidFill>
              </a:rPr>
              <a:t>El error humano se reduce con capacidad, claridad y supervisión.</a:t>
            </a:r>
            <a:endParaRPr lang="en-US" sz="788" dirty="0"/>
          </a:p>
        </p:txBody>
      </p:sp>
      <p:sp>
        <p:nvSpPr>
          <p:cNvPr id="14" name="Shape 10"/>
          <p:cNvSpPr/>
          <p:nvPr/>
        </p:nvSpPr>
        <p:spPr>
          <a:xfrm>
            <a:off x="685800" y="3024378"/>
            <a:ext cx="6103620" cy="288036"/>
          </a:xfrm>
          <a:prstGeom prst="roundRect">
            <a:avLst>
              <a:gd name="adj" fmla="val 9524"/>
            </a:avLst>
          </a:prstGeom>
          <a:solidFill>
            <a:srgbClr val="F7F8FA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5" name="Shape 11"/>
          <p:cNvSpPr/>
          <p:nvPr/>
        </p:nvSpPr>
        <p:spPr>
          <a:xfrm>
            <a:off x="788670" y="3099816"/>
            <a:ext cx="123444" cy="123444"/>
          </a:xfrm>
          <a:prstGeom prst="ellipse">
            <a:avLst/>
          </a:prstGeom>
          <a:solidFill>
            <a:srgbClr val="F28C2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6" name="Text 12"/>
          <p:cNvSpPr/>
          <p:nvPr/>
        </p:nvSpPr>
        <p:spPr>
          <a:xfrm>
            <a:off x="994410" y="3092958"/>
            <a:ext cx="55549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333333"/>
                </a:solidFill>
              </a:rPr>
              <a:t>La ética no se presume: se controla y se documenta.</a:t>
            </a:r>
            <a:endParaRPr lang="en-US" sz="788" dirty="0"/>
          </a:p>
        </p:txBody>
      </p:sp>
      <p:sp>
        <p:nvSpPr>
          <p:cNvPr id="17" name="Shape 13"/>
          <p:cNvSpPr/>
          <p:nvPr/>
        </p:nvSpPr>
        <p:spPr>
          <a:xfrm>
            <a:off x="685800" y="3456432"/>
            <a:ext cx="6103620" cy="288036"/>
          </a:xfrm>
          <a:prstGeom prst="roundRect">
            <a:avLst>
              <a:gd name="adj" fmla="val 9524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8" name="Shape 14"/>
          <p:cNvSpPr/>
          <p:nvPr/>
        </p:nvSpPr>
        <p:spPr>
          <a:xfrm>
            <a:off x="788670" y="3531870"/>
            <a:ext cx="123444" cy="123444"/>
          </a:xfrm>
          <a:prstGeom prst="ellipse">
            <a:avLst/>
          </a:prstGeom>
          <a:solidFill>
            <a:srgbClr val="E67E22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9" name="Text 15"/>
          <p:cNvSpPr/>
          <p:nvPr/>
        </p:nvSpPr>
        <p:spPr>
          <a:xfrm>
            <a:off x="994410" y="3525012"/>
            <a:ext cx="55549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333333"/>
                </a:solidFill>
              </a:rPr>
              <a:t>La tecnología ayuda cuando ordena el dato y limita accesos.</a:t>
            </a:r>
            <a:endParaRPr lang="en-US" sz="788" dirty="0"/>
          </a:p>
        </p:txBody>
      </p:sp>
      <p:sp>
        <p:nvSpPr>
          <p:cNvPr id="20" name="Shape 16"/>
          <p:cNvSpPr/>
          <p:nvPr/>
        </p:nvSpPr>
        <p:spPr>
          <a:xfrm>
            <a:off x="685800" y="3888486"/>
            <a:ext cx="6103620" cy="288036"/>
          </a:xfrm>
          <a:prstGeom prst="roundRect">
            <a:avLst>
              <a:gd name="adj" fmla="val 9524"/>
            </a:avLst>
          </a:prstGeom>
          <a:solidFill>
            <a:srgbClr val="F7F8FA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1" name="Shape 17"/>
          <p:cNvSpPr/>
          <p:nvPr/>
        </p:nvSpPr>
        <p:spPr>
          <a:xfrm>
            <a:off x="788670" y="3963924"/>
            <a:ext cx="123444" cy="123444"/>
          </a:xfrm>
          <a:prstGeom prst="ellipse">
            <a:avLst/>
          </a:prstGeom>
          <a:solidFill>
            <a:srgbClr val="E25B45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2" name="Text 18"/>
          <p:cNvSpPr/>
          <p:nvPr/>
        </p:nvSpPr>
        <p:spPr>
          <a:xfrm>
            <a:off x="994410" y="3957066"/>
            <a:ext cx="5554980" cy="1234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333333"/>
                </a:solidFill>
              </a:rPr>
              <a:t>La mejora continua convierte incidentes en aprendizaje.</a:t>
            </a:r>
            <a:endParaRPr lang="en-US" sz="7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6667" b="10811"/>
          <a:stretch/>
        </p:blipFill>
        <p:spPr>
          <a:xfrm>
            <a:off x="1600200" y="284205"/>
            <a:ext cx="6858000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7" y="921730"/>
            <a:ext cx="4930347" cy="43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Riesgos Operativos, Humanos y Tecnológicos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13" dirty="0">
                <a:solidFill>
                  <a:srgbClr val="6B7280"/>
                </a:solidFill>
              </a:rPr>
              <a:t>Punto de partida de la clase: reconocer dónde fallan los procesos, las personas y la tecnología antes de que el problema se convierta en mora, fraude o pérdida.</a:t>
            </a:r>
            <a:endParaRPr lang="en-US" sz="713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2</a:t>
            </a:r>
            <a:endParaRPr lang="en-US" sz="600" dirty="0"/>
          </a:p>
        </p:txBody>
      </p:sp>
      <p:sp>
        <p:nvSpPr>
          <p:cNvPr id="8" name="Text 4"/>
          <p:cNvSpPr/>
          <p:nvPr/>
        </p:nvSpPr>
        <p:spPr>
          <a:xfrm>
            <a:off x="548640" y="2297430"/>
            <a:ext cx="1165860" cy="137160"/>
          </a:xfrm>
          <a:prstGeom prst="rect">
            <a:avLst/>
          </a:prstGeom>
          <a:solidFill>
            <a:srgbClr val="17365D"/>
          </a:solidFill>
          <a:ln/>
        </p:spPr>
        <p:txBody>
          <a:bodyPr wrap="square" rtlCol="0" anchor="ctr"/>
          <a:lstStyle/>
          <a:p>
            <a:r>
              <a:rPr lang="en-US" sz="750" b="1" dirty="0">
                <a:solidFill>
                  <a:srgbClr val="FFFFFF"/>
                </a:solidFill>
              </a:rPr>
              <a:t>Riesgo operativo</a:t>
            </a:r>
            <a:endParaRPr lang="en-US" sz="750" dirty="0"/>
          </a:p>
        </p:txBody>
      </p:sp>
      <p:sp>
        <p:nvSpPr>
          <p:cNvPr id="9" name="Text 5"/>
          <p:cNvSpPr/>
          <p:nvPr/>
        </p:nvSpPr>
        <p:spPr>
          <a:xfrm>
            <a:off x="1748790" y="2297430"/>
            <a:ext cx="1165860" cy="137160"/>
          </a:xfrm>
          <a:prstGeom prst="rect">
            <a:avLst/>
          </a:prstGeom>
          <a:solidFill>
            <a:srgbClr val="2E86C1"/>
          </a:solidFill>
          <a:ln/>
        </p:spPr>
        <p:txBody>
          <a:bodyPr wrap="square" rtlCol="0" anchor="ctr"/>
          <a:lstStyle/>
          <a:p>
            <a:r>
              <a:rPr lang="en-US" sz="750" b="1" dirty="0">
                <a:solidFill>
                  <a:srgbClr val="FFFFFF"/>
                </a:solidFill>
              </a:rPr>
              <a:t>Riesgo humano</a:t>
            </a:r>
            <a:endParaRPr lang="en-US" sz="750" dirty="0"/>
          </a:p>
        </p:txBody>
      </p:sp>
      <p:sp>
        <p:nvSpPr>
          <p:cNvPr id="10" name="Text 6"/>
          <p:cNvSpPr/>
          <p:nvPr/>
        </p:nvSpPr>
        <p:spPr>
          <a:xfrm>
            <a:off x="2948940" y="2297430"/>
            <a:ext cx="1165860" cy="137160"/>
          </a:xfrm>
          <a:prstGeom prst="rect">
            <a:avLst/>
          </a:prstGeom>
          <a:solidFill>
            <a:srgbClr val="F28C28"/>
          </a:solidFill>
          <a:ln/>
        </p:spPr>
        <p:txBody>
          <a:bodyPr wrap="square" rtlCol="0" anchor="ctr"/>
          <a:lstStyle/>
          <a:p>
            <a:r>
              <a:rPr lang="en-US" sz="750" b="1" dirty="0">
                <a:solidFill>
                  <a:srgbClr val="FFFFFF"/>
                </a:solidFill>
              </a:rPr>
              <a:t>Ética y fraude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4149090" y="2297430"/>
            <a:ext cx="1165860" cy="137160"/>
          </a:xfrm>
          <a:prstGeom prst="rect">
            <a:avLst/>
          </a:prstGeom>
          <a:solidFill>
            <a:srgbClr val="E67E22"/>
          </a:solidFill>
          <a:ln/>
        </p:spPr>
        <p:txBody>
          <a:bodyPr wrap="square" rtlCol="0" anchor="ctr"/>
          <a:lstStyle/>
          <a:p>
            <a:r>
              <a:rPr lang="en-US" sz="750" b="1" dirty="0">
                <a:solidFill>
                  <a:srgbClr val="FFFFFF"/>
                </a:solidFill>
              </a:rPr>
              <a:t>Tecnología e info</a:t>
            </a:r>
            <a:endParaRPr lang="en-US" sz="750" dirty="0"/>
          </a:p>
        </p:txBody>
      </p:sp>
      <p:sp>
        <p:nvSpPr>
          <p:cNvPr id="12" name="Text 8"/>
          <p:cNvSpPr/>
          <p:nvPr/>
        </p:nvSpPr>
        <p:spPr>
          <a:xfrm>
            <a:off x="5349240" y="2297430"/>
            <a:ext cx="1165860" cy="137160"/>
          </a:xfrm>
          <a:prstGeom prst="rect">
            <a:avLst/>
          </a:prstGeom>
          <a:solidFill>
            <a:srgbClr val="E25B45"/>
          </a:solidFill>
          <a:ln/>
        </p:spPr>
        <p:txBody>
          <a:bodyPr wrap="square" rtlCol="0" anchor="ctr"/>
          <a:lstStyle/>
          <a:p>
            <a:r>
              <a:rPr lang="en-US" sz="750" b="1" dirty="0">
                <a:solidFill>
                  <a:srgbClr val="FFFFFF"/>
                </a:solidFill>
              </a:rPr>
              <a:t>Controles</a:t>
            </a:r>
            <a:r>
              <a:rPr lang="en-US" sz="615" b="1" dirty="0">
                <a:solidFill>
                  <a:srgbClr val="FFFFFF"/>
                </a:solidFill>
              </a:rPr>
              <a:t> y mejora</a:t>
            </a:r>
            <a:endParaRPr lang="en-US" sz="615" dirty="0"/>
          </a:p>
        </p:txBody>
      </p:sp>
      <p:sp>
        <p:nvSpPr>
          <p:cNvPr id="13" name="Text 9"/>
          <p:cNvSpPr/>
          <p:nvPr/>
        </p:nvSpPr>
        <p:spPr>
          <a:xfrm>
            <a:off x="548640" y="2057400"/>
            <a:ext cx="24003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b="1" dirty="0">
                <a:solidFill>
                  <a:srgbClr val="17365D"/>
                </a:solidFill>
              </a:rPr>
              <a:t>Ruta de aprendizaje de la sesión</a:t>
            </a:r>
            <a:endParaRPr lang="en-US" sz="900" dirty="0"/>
          </a:p>
        </p:txBody>
      </p:sp>
      <p:sp>
        <p:nvSpPr>
          <p:cNvPr id="14" name="Text 10"/>
          <p:cNvSpPr/>
          <p:nvPr/>
        </p:nvSpPr>
        <p:spPr>
          <a:xfrm>
            <a:off x="548640" y="2571750"/>
            <a:ext cx="4800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Cinco decisiones encadenadas: entender el proceso, reconocer puntos vulnerables, priorizar controles y aterrizar acciones en una matriz simple.</a:t>
            </a:r>
            <a:endParaRPr lang="en-US" sz="788" dirty="0"/>
          </a:p>
        </p:txBody>
      </p:sp>
      <p:sp>
        <p:nvSpPr>
          <p:cNvPr id="15" name="Shape 11"/>
          <p:cNvSpPr/>
          <p:nvPr/>
        </p:nvSpPr>
        <p:spPr>
          <a:xfrm>
            <a:off x="822960" y="3703320"/>
            <a:ext cx="192024" cy="192024"/>
          </a:xfrm>
          <a:prstGeom prst="ellipse">
            <a:avLst/>
          </a:prstGeom>
          <a:solidFill>
            <a:srgbClr val="17365D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6" name="Text 12"/>
          <p:cNvSpPr/>
          <p:nvPr/>
        </p:nvSpPr>
        <p:spPr>
          <a:xfrm>
            <a:off x="826389" y="3723894"/>
            <a:ext cx="185166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3" b="1" dirty="0">
                <a:solidFill>
                  <a:srgbClr val="FFFFFF"/>
                </a:solidFill>
              </a:rPr>
              <a:t>1</a:t>
            </a:r>
            <a:endParaRPr lang="en-US" sz="563" dirty="0"/>
          </a:p>
        </p:txBody>
      </p:sp>
      <p:sp>
        <p:nvSpPr>
          <p:cNvPr id="17" name="Text 13"/>
          <p:cNvSpPr/>
          <p:nvPr/>
        </p:nvSpPr>
        <p:spPr>
          <a:xfrm>
            <a:off x="699516" y="3943350"/>
            <a:ext cx="44577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17365D"/>
                </a:solidFill>
              </a:rPr>
              <a:t>Proceso</a:t>
            </a:r>
            <a:endParaRPr lang="en-US" sz="675" dirty="0"/>
          </a:p>
        </p:txBody>
      </p:sp>
      <p:sp>
        <p:nvSpPr>
          <p:cNvPr id="18" name="Text 14"/>
          <p:cNvSpPr/>
          <p:nvPr/>
        </p:nvSpPr>
        <p:spPr>
          <a:xfrm>
            <a:off x="514350" y="4080510"/>
            <a:ext cx="8229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6B7280"/>
                </a:solidFill>
              </a:rPr>
              <a:t>Ver dónde nace el riesgo</a:t>
            </a:r>
            <a:endParaRPr lang="en-US" sz="600" dirty="0"/>
          </a:p>
        </p:txBody>
      </p:sp>
      <p:sp>
        <p:nvSpPr>
          <p:cNvPr id="19" name="Shape 15"/>
          <p:cNvSpPr/>
          <p:nvPr/>
        </p:nvSpPr>
        <p:spPr>
          <a:xfrm>
            <a:off x="1021842" y="3799332"/>
            <a:ext cx="1200150" cy="0"/>
          </a:xfrm>
          <a:prstGeom prst="line">
            <a:avLst/>
          </a:prstGeom>
          <a:noFill/>
          <a:ln w="12700">
            <a:solidFill>
              <a:srgbClr val="9DB7D3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0" name="Shape 16"/>
          <p:cNvSpPr/>
          <p:nvPr/>
        </p:nvSpPr>
        <p:spPr>
          <a:xfrm>
            <a:off x="2263140" y="3703320"/>
            <a:ext cx="192024" cy="192024"/>
          </a:xfrm>
          <a:prstGeom prst="ellipse">
            <a:avLst/>
          </a:prstGeom>
          <a:solidFill>
            <a:srgbClr val="2E86C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1" name="Text 17"/>
          <p:cNvSpPr/>
          <p:nvPr/>
        </p:nvSpPr>
        <p:spPr>
          <a:xfrm>
            <a:off x="2266569" y="3723894"/>
            <a:ext cx="185166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3" b="1" dirty="0">
                <a:solidFill>
                  <a:srgbClr val="FFFFFF"/>
                </a:solidFill>
              </a:rPr>
              <a:t>2</a:t>
            </a:r>
            <a:endParaRPr lang="en-US" sz="563" dirty="0"/>
          </a:p>
        </p:txBody>
      </p:sp>
      <p:sp>
        <p:nvSpPr>
          <p:cNvPr id="22" name="Text 18"/>
          <p:cNvSpPr/>
          <p:nvPr/>
        </p:nvSpPr>
        <p:spPr>
          <a:xfrm>
            <a:off x="2139696" y="3943350"/>
            <a:ext cx="44577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17365D"/>
                </a:solidFill>
              </a:rPr>
              <a:t>Personas</a:t>
            </a:r>
            <a:endParaRPr lang="en-US" sz="675" dirty="0"/>
          </a:p>
        </p:txBody>
      </p:sp>
      <p:sp>
        <p:nvSpPr>
          <p:cNvPr id="23" name="Text 19"/>
          <p:cNvSpPr/>
          <p:nvPr/>
        </p:nvSpPr>
        <p:spPr>
          <a:xfrm>
            <a:off x="1954530" y="4080510"/>
            <a:ext cx="8229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6B7280"/>
                </a:solidFill>
              </a:rPr>
              <a:t>Qué error o sesgo lo agrava</a:t>
            </a:r>
            <a:endParaRPr lang="en-US" sz="600" dirty="0"/>
          </a:p>
        </p:txBody>
      </p:sp>
      <p:sp>
        <p:nvSpPr>
          <p:cNvPr id="24" name="Shape 20"/>
          <p:cNvSpPr/>
          <p:nvPr/>
        </p:nvSpPr>
        <p:spPr>
          <a:xfrm>
            <a:off x="2462022" y="3799332"/>
            <a:ext cx="1200150" cy="0"/>
          </a:xfrm>
          <a:prstGeom prst="line">
            <a:avLst/>
          </a:prstGeom>
          <a:noFill/>
          <a:ln w="12700">
            <a:solidFill>
              <a:srgbClr val="9DB7D3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5" name="Shape 21"/>
          <p:cNvSpPr/>
          <p:nvPr/>
        </p:nvSpPr>
        <p:spPr>
          <a:xfrm>
            <a:off x="3703320" y="3703320"/>
            <a:ext cx="192024" cy="192024"/>
          </a:xfrm>
          <a:prstGeom prst="ellipse">
            <a:avLst/>
          </a:prstGeom>
          <a:solidFill>
            <a:srgbClr val="F28C2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6" name="Text 22"/>
          <p:cNvSpPr/>
          <p:nvPr/>
        </p:nvSpPr>
        <p:spPr>
          <a:xfrm>
            <a:off x="3706749" y="3723894"/>
            <a:ext cx="185166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3" b="1" dirty="0">
                <a:solidFill>
                  <a:srgbClr val="FFFFFF"/>
                </a:solidFill>
              </a:rPr>
              <a:t>3</a:t>
            </a:r>
            <a:endParaRPr lang="en-US" sz="563" dirty="0"/>
          </a:p>
        </p:txBody>
      </p:sp>
      <p:sp>
        <p:nvSpPr>
          <p:cNvPr id="27" name="Text 23"/>
          <p:cNvSpPr/>
          <p:nvPr/>
        </p:nvSpPr>
        <p:spPr>
          <a:xfrm>
            <a:off x="3579876" y="3943350"/>
            <a:ext cx="44577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17365D"/>
                </a:solidFill>
              </a:rPr>
              <a:t>Ética</a:t>
            </a:r>
            <a:endParaRPr lang="en-US" sz="675" dirty="0"/>
          </a:p>
        </p:txBody>
      </p:sp>
      <p:sp>
        <p:nvSpPr>
          <p:cNvPr id="28" name="Text 24"/>
          <p:cNvSpPr/>
          <p:nvPr/>
        </p:nvSpPr>
        <p:spPr>
          <a:xfrm>
            <a:off x="3394710" y="4080510"/>
            <a:ext cx="8229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6B7280"/>
                </a:solidFill>
              </a:rPr>
              <a:t>Qué conducta no debe pasar</a:t>
            </a:r>
            <a:endParaRPr lang="en-US" sz="600" dirty="0"/>
          </a:p>
        </p:txBody>
      </p:sp>
      <p:sp>
        <p:nvSpPr>
          <p:cNvPr id="29" name="Shape 25"/>
          <p:cNvSpPr/>
          <p:nvPr/>
        </p:nvSpPr>
        <p:spPr>
          <a:xfrm>
            <a:off x="3902202" y="3799332"/>
            <a:ext cx="1200150" cy="0"/>
          </a:xfrm>
          <a:prstGeom prst="line">
            <a:avLst/>
          </a:prstGeom>
          <a:noFill/>
          <a:ln w="12700">
            <a:solidFill>
              <a:srgbClr val="9DB7D3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0" name="Shape 26"/>
          <p:cNvSpPr/>
          <p:nvPr/>
        </p:nvSpPr>
        <p:spPr>
          <a:xfrm>
            <a:off x="5143500" y="3703320"/>
            <a:ext cx="192024" cy="192024"/>
          </a:xfrm>
          <a:prstGeom prst="ellipse">
            <a:avLst/>
          </a:prstGeom>
          <a:solidFill>
            <a:srgbClr val="EE7E2A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1" name="Text 27"/>
          <p:cNvSpPr/>
          <p:nvPr/>
        </p:nvSpPr>
        <p:spPr>
          <a:xfrm>
            <a:off x="5146929" y="3723894"/>
            <a:ext cx="185166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3" b="1" dirty="0">
                <a:solidFill>
                  <a:srgbClr val="FFFFFF"/>
                </a:solidFill>
              </a:rPr>
              <a:t>4</a:t>
            </a:r>
            <a:endParaRPr lang="en-US" sz="563" dirty="0"/>
          </a:p>
        </p:txBody>
      </p:sp>
      <p:sp>
        <p:nvSpPr>
          <p:cNvPr id="32" name="Text 28"/>
          <p:cNvSpPr/>
          <p:nvPr/>
        </p:nvSpPr>
        <p:spPr>
          <a:xfrm>
            <a:off x="5020056" y="3943350"/>
            <a:ext cx="44577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17365D"/>
                </a:solidFill>
              </a:rPr>
              <a:t>Sistemas</a:t>
            </a:r>
            <a:endParaRPr lang="en-US" sz="675" dirty="0"/>
          </a:p>
        </p:txBody>
      </p:sp>
      <p:sp>
        <p:nvSpPr>
          <p:cNvPr id="33" name="Text 29"/>
          <p:cNvSpPr/>
          <p:nvPr/>
        </p:nvSpPr>
        <p:spPr>
          <a:xfrm>
            <a:off x="4834890" y="4080510"/>
            <a:ext cx="8229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6B7280"/>
                </a:solidFill>
              </a:rPr>
              <a:t>Cómo ayuda o falla la tecnología</a:t>
            </a:r>
            <a:endParaRPr lang="en-US" sz="600" dirty="0"/>
          </a:p>
        </p:txBody>
      </p:sp>
      <p:sp>
        <p:nvSpPr>
          <p:cNvPr id="34" name="Shape 30"/>
          <p:cNvSpPr/>
          <p:nvPr/>
        </p:nvSpPr>
        <p:spPr>
          <a:xfrm>
            <a:off x="5342382" y="3799332"/>
            <a:ext cx="1200150" cy="0"/>
          </a:xfrm>
          <a:prstGeom prst="line">
            <a:avLst/>
          </a:prstGeom>
          <a:noFill/>
          <a:ln w="12700">
            <a:solidFill>
              <a:srgbClr val="9DB7D3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5" name="Shape 31"/>
          <p:cNvSpPr/>
          <p:nvPr/>
        </p:nvSpPr>
        <p:spPr>
          <a:xfrm>
            <a:off x="6583680" y="3703320"/>
            <a:ext cx="192024" cy="192024"/>
          </a:xfrm>
          <a:prstGeom prst="ellipse">
            <a:avLst/>
          </a:prstGeom>
          <a:solidFill>
            <a:srgbClr val="E25B45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36" name="Text 32"/>
          <p:cNvSpPr/>
          <p:nvPr/>
        </p:nvSpPr>
        <p:spPr>
          <a:xfrm>
            <a:off x="6587109" y="3723894"/>
            <a:ext cx="185166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63" b="1" dirty="0">
                <a:solidFill>
                  <a:srgbClr val="FFFFFF"/>
                </a:solidFill>
              </a:rPr>
              <a:t>5</a:t>
            </a:r>
            <a:endParaRPr lang="en-US" sz="563" dirty="0"/>
          </a:p>
        </p:txBody>
      </p:sp>
      <p:sp>
        <p:nvSpPr>
          <p:cNvPr id="37" name="Text 33"/>
          <p:cNvSpPr/>
          <p:nvPr/>
        </p:nvSpPr>
        <p:spPr>
          <a:xfrm>
            <a:off x="6460236" y="3943350"/>
            <a:ext cx="445770" cy="96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75" b="1" dirty="0">
                <a:solidFill>
                  <a:srgbClr val="17365D"/>
                </a:solidFill>
              </a:rPr>
              <a:t>Control</a:t>
            </a:r>
            <a:endParaRPr lang="en-US" sz="675" dirty="0"/>
          </a:p>
        </p:txBody>
      </p:sp>
      <p:sp>
        <p:nvSpPr>
          <p:cNvPr id="38" name="Text 34"/>
          <p:cNvSpPr/>
          <p:nvPr/>
        </p:nvSpPr>
        <p:spPr>
          <a:xfrm>
            <a:off x="6275070" y="4080510"/>
            <a:ext cx="8229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600" dirty="0">
                <a:solidFill>
                  <a:srgbClr val="6B7280"/>
                </a:solidFill>
              </a:rPr>
              <a:t>Qué hacemos desde hoy</a:t>
            </a:r>
            <a:endParaRPr lang="en-US" sz="600" dirty="0"/>
          </a:p>
        </p:txBody>
      </p:sp>
      <p:sp>
        <p:nvSpPr>
          <p:cNvPr id="39" name="Shape 35"/>
          <p:cNvSpPr/>
          <p:nvPr/>
        </p:nvSpPr>
        <p:spPr>
          <a:xfrm>
            <a:off x="6549390" y="2537460"/>
            <a:ext cx="1645920" cy="113157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40" name="Text 36"/>
          <p:cNvSpPr/>
          <p:nvPr/>
        </p:nvSpPr>
        <p:spPr>
          <a:xfrm>
            <a:off x="6720840" y="2708910"/>
            <a:ext cx="1303020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50" dirty="0">
                <a:solidFill>
                  <a:srgbClr val="333333"/>
                </a:solidFill>
              </a:rPr>
              <a:t>Idea clave</a:t>
            </a:r>
            <a:endParaRPr lang="en-US" sz="750" dirty="0"/>
          </a:p>
          <a:p>
            <a:pPr algn="ctr"/>
            <a:endParaRPr lang="en-US" sz="750" dirty="0"/>
          </a:p>
          <a:p>
            <a:pPr algn="ctr"/>
            <a:r>
              <a:rPr lang="en-US" sz="750" dirty="0">
                <a:solidFill>
                  <a:srgbClr val="333333"/>
                </a:solidFill>
              </a:rPr>
              <a:t>En crédito, muchas pérdidas no empiezan en el cliente; empiezan en un dato mal capturado, una verificación omitida o un seguimiento tardío.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1. Riesgo operativo en procesos de crédito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El riesgo operativo aparece cuando el proceso no se ejecuta como fue diseñado o cuando no existen controles suficientes.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3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548640" y="2160270"/>
            <a:ext cx="1543050" cy="219456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9" name="Shape 5"/>
          <p:cNvSpPr/>
          <p:nvPr/>
        </p:nvSpPr>
        <p:spPr>
          <a:xfrm>
            <a:off x="630936" y="2242566"/>
            <a:ext cx="1378458" cy="192024"/>
          </a:xfrm>
          <a:prstGeom prst="roundRect">
            <a:avLst>
              <a:gd name="adj" fmla="val 17857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/>
          </a:p>
        </p:txBody>
      </p:sp>
      <p:sp>
        <p:nvSpPr>
          <p:cNvPr id="10" name="Text 6"/>
          <p:cNvSpPr/>
          <p:nvPr/>
        </p:nvSpPr>
        <p:spPr>
          <a:xfrm>
            <a:off x="672084" y="2269998"/>
            <a:ext cx="129616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Originación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672084" y="2503170"/>
            <a:ext cx="1296162" cy="17693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Datos incompletos o mal digitados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Expediente sin soportes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Validaciones omitidas</a:t>
            </a:r>
            <a:endParaRPr lang="en-US" sz="675" dirty="0"/>
          </a:p>
        </p:txBody>
      </p:sp>
      <p:sp>
        <p:nvSpPr>
          <p:cNvPr id="12" name="Shape 8"/>
          <p:cNvSpPr/>
          <p:nvPr/>
        </p:nvSpPr>
        <p:spPr>
          <a:xfrm>
            <a:off x="2228850" y="2160270"/>
            <a:ext cx="1543050" cy="219456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/>
          </a:p>
        </p:txBody>
      </p:sp>
      <p:sp>
        <p:nvSpPr>
          <p:cNvPr id="13" name="Shape 9"/>
          <p:cNvSpPr/>
          <p:nvPr/>
        </p:nvSpPr>
        <p:spPr>
          <a:xfrm>
            <a:off x="2311146" y="2242566"/>
            <a:ext cx="1378458" cy="192024"/>
          </a:xfrm>
          <a:prstGeom prst="roundRect">
            <a:avLst>
              <a:gd name="adj" fmla="val 17857"/>
            </a:avLst>
          </a:prstGeom>
          <a:solidFill>
            <a:srgbClr val="EAF5EE"/>
          </a:solidFill>
          <a:ln w="12700">
            <a:solidFill>
              <a:srgbClr val="EAF5EE"/>
            </a:solidFill>
            <a:prstDash val="solid"/>
          </a:ln>
        </p:spPr>
        <p:txBody>
          <a:bodyPr/>
          <a:lstStyle/>
          <a:p>
            <a:endParaRPr lang="es-NI"/>
          </a:p>
        </p:txBody>
      </p:sp>
      <p:sp>
        <p:nvSpPr>
          <p:cNvPr id="14" name="Text 10"/>
          <p:cNvSpPr/>
          <p:nvPr/>
        </p:nvSpPr>
        <p:spPr>
          <a:xfrm>
            <a:off x="2352294" y="2269998"/>
            <a:ext cx="129616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Evaluación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2352294" y="2503170"/>
            <a:ext cx="1296162" cy="17693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Análisis superficial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Excepciones sin sustento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Información desactualizada</a:t>
            </a:r>
            <a:endParaRPr lang="en-US" sz="675" dirty="0"/>
          </a:p>
        </p:txBody>
      </p:sp>
      <p:sp>
        <p:nvSpPr>
          <p:cNvPr id="16" name="Shape 12"/>
          <p:cNvSpPr/>
          <p:nvPr/>
        </p:nvSpPr>
        <p:spPr>
          <a:xfrm>
            <a:off x="3909060" y="2160270"/>
            <a:ext cx="1543050" cy="219456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7" name="Shape 13"/>
          <p:cNvSpPr/>
          <p:nvPr/>
        </p:nvSpPr>
        <p:spPr>
          <a:xfrm>
            <a:off x="3991356" y="2242566"/>
            <a:ext cx="1378458" cy="192024"/>
          </a:xfrm>
          <a:prstGeom prst="roundRect">
            <a:avLst>
              <a:gd name="adj" fmla="val 17857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</p:spPr>
        <p:txBody>
          <a:bodyPr/>
          <a:lstStyle/>
          <a:p>
            <a:endParaRPr lang="es-NI"/>
          </a:p>
        </p:txBody>
      </p:sp>
      <p:sp>
        <p:nvSpPr>
          <p:cNvPr id="18" name="Text 14"/>
          <p:cNvSpPr/>
          <p:nvPr/>
        </p:nvSpPr>
        <p:spPr>
          <a:xfrm>
            <a:off x="4032504" y="2269998"/>
            <a:ext cx="129616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Desembolso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4032504" y="2503170"/>
            <a:ext cx="1296162" cy="17693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Condiciones mal cargadas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Error en tasa o plazo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Documentos pendientes</a:t>
            </a:r>
            <a:endParaRPr lang="en-US" sz="675" dirty="0"/>
          </a:p>
        </p:txBody>
      </p:sp>
      <p:sp>
        <p:nvSpPr>
          <p:cNvPr id="20" name="Shape 16"/>
          <p:cNvSpPr/>
          <p:nvPr/>
        </p:nvSpPr>
        <p:spPr>
          <a:xfrm>
            <a:off x="5589270" y="2160270"/>
            <a:ext cx="1543050" cy="219456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/>
          </a:p>
        </p:txBody>
      </p:sp>
      <p:sp>
        <p:nvSpPr>
          <p:cNvPr id="21" name="Shape 17"/>
          <p:cNvSpPr/>
          <p:nvPr/>
        </p:nvSpPr>
        <p:spPr>
          <a:xfrm>
            <a:off x="5671566" y="2242566"/>
            <a:ext cx="1378458" cy="192024"/>
          </a:xfrm>
          <a:prstGeom prst="roundRect">
            <a:avLst>
              <a:gd name="adj" fmla="val 17857"/>
            </a:avLst>
          </a:prstGeom>
          <a:solidFill>
            <a:srgbClr val="FCECEC"/>
          </a:solidFill>
          <a:ln w="12700">
            <a:solidFill>
              <a:srgbClr val="FCECEC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22" name="Text 18"/>
          <p:cNvSpPr/>
          <p:nvPr/>
        </p:nvSpPr>
        <p:spPr>
          <a:xfrm>
            <a:off x="5712714" y="2269998"/>
            <a:ext cx="129616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Seguimiento y cobranza</a:t>
            </a:r>
            <a:endParaRPr lang="en-US" sz="750" dirty="0"/>
          </a:p>
        </p:txBody>
      </p:sp>
      <p:sp>
        <p:nvSpPr>
          <p:cNvPr id="23" name="Text 19"/>
          <p:cNvSpPr/>
          <p:nvPr/>
        </p:nvSpPr>
        <p:spPr>
          <a:xfrm>
            <a:off x="5712714" y="2503170"/>
            <a:ext cx="1296162" cy="17693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Alertas no atendidas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Contacto tardío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Reestructuras mal documentadas</a:t>
            </a:r>
            <a:endParaRPr lang="en-US" sz="675" dirty="0"/>
          </a:p>
        </p:txBody>
      </p:sp>
      <p:sp>
        <p:nvSpPr>
          <p:cNvPr id="24" name="Text 20"/>
          <p:cNvSpPr/>
          <p:nvPr/>
        </p:nvSpPr>
        <p:spPr>
          <a:xfrm>
            <a:off x="651510" y="4526280"/>
            <a:ext cx="6583680" cy="20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50" dirty="0">
                <a:solidFill>
                  <a:srgbClr val="6B7280"/>
                </a:solidFill>
              </a:rPr>
              <a:t>Ejemplos de pérdida: reprocesos, reclamos, fraudes internos, errores contables, deterioro más rápido de la cartera y sanciones por incumplimiento.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2. Riesgo humano y competencias del personal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No todo error humano es mala fe. A veces el problema es capacidad, carga de trabajo, supervisión o incentivos mal diseñados.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4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617220" y="2125980"/>
            <a:ext cx="1920240" cy="17145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9" name="Shape 5"/>
          <p:cNvSpPr/>
          <p:nvPr/>
        </p:nvSpPr>
        <p:spPr>
          <a:xfrm>
            <a:off x="699516" y="2208276"/>
            <a:ext cx="1755648" cy="192024"/>
          </a:xfrm>
          <a:prstGeom prst="roundRect">
            <a:avLst>
              <a:gd name="adj" fmla="val 17857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6"/>
          <p:cNvSpPr/>
          <p:nvPr/>
        </p:nvSpPr>
        <p:spPr>
          <a:xfrm>
            <a:off x="740664" y="2235708"/>
            <a:ext cx="16733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Brechas frecuentes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740664" y="2468880"/>
            <a:ext cx="1673352" cy="128930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Rotación alta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Capacitación insuficiente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Falta de criterio técnico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Sobrecarga operativa</a:t>
            </a:r>
            <a:endParaRPr lang="en-US" sz="675" dirty="0"/>
          </a:p>
        </p:txBody>
      </p:sp>
      <p:sp>
        <p:nvSpPr>
          <p:cNvPr id="12" name="Shape 8"/>
          <p:cNvSpPr/>
          <p:nvPr/>
        </p:nvSpPr>
        <p:spPr>
          <a:xfrm>
            <a:off x="2708910" y="2125980"/>
            <a:ext cx="1920240" cy="17145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3" name="Shape 9"/>
          <p:cNvSpPr/>
          <p:nvPr/>
        </p:nvSpPr>
        <p:spPr>
          <a:xfrm>
            <a:off x="2791206" y="2208276"/>
            <a:ext cx="1755648" cy="192024"/>
          </a:xfrm>
          <a:prstGeom prst="roundRect">
            <a:avLst>
              <a:gd name="adj" fmla="val 17857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</p:spPr>
        <p:txBody>
          <a:bodyPr/>
          <a:lstStyle/>
          <a:p>
            <a:endParaRPr lang="es-NI" sz="2700"/>
          </a:p>
        </p:txBody>
      </p:sp>
      <p:sp>
        <p:nvSpPr>
          <p:cNvPr id="14" name="Text 10"/>
          <p:cNvSpPr/>
          <p:nvPr/>
        </p:nvSpPr>
        <p:spPr>
          <a:xfrm>
            <a:off x="2832354" y="2235708"/>
            <a:ext cx="16733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Señales de alerta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2832354" y="2468880"/>
            <a:ext cx="1673352" cy="128930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Decisiones inconsistentes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Aprobaciones aceleradas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Retrasos recurrentes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Rechazos o quejas por errores</a:t>
            </a:r>
            <a:endParaRPr lang="en-US" sz="675" dirty="0"/>
          </a:p>
        </p:txBody>
      </p:sp>
      <p:sp>
        <p:nvSpPr>
          <p:cNvPr id="16" name="Shape 12"/>
          <p:cNvSpPr/>
          <p:nvPr/>
        </p:nvSpPr>
        <p:spPr>
          <a:xfrm>
            <a:off x="4800600" y="2125980"/>
            <a:ext cx="1920240" cy="1714500"/>
          </a:xfrm>
          <a:prstGeom prst="roundRect">
            <a:avLst>
              <a:gd name="adj" fmla="val 3200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7" name="Shape 13"/>
          <p:cNvSpPr/>
          <p:nvPr/>
        </p:nvSpPr>
        <p:spPr>
          <a:xfrm>
            <a:off x="4882896" y="2208276"/>
            <a:ext cx="1755648" cy="192024"/>
          </a:xfrm>
          <a:prstGeom prst="roundRect">
            <a:avLst>
              <a:gd name="adj" fmla="val 17857"/>
            </a:avLst>
          </a:prstGeom>
          <a:solidFill>
            <a:srgbClr val="EAF5EE"/>
          </a:solidFill>
          <a:ln w="12700">
            <a:solidFill>
              <a:srgbClr val="EAF5E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8" name="Text 14"/>
          <p:cNvSpPr/>
          <p:nvPr/>
        </p:nvSpPr>
        <p:spPr>
          <a:xfrm>
            <a:off x="4924044" y="2235708"/>
            <a:ext cx="16733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Respuesta de gestión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4924044" y="2468880"/>
            <a:ext cx="1673352" cy="128930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Inducción y refrescamiento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Checklists simples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Supervisión por muestra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Metas con calidad, no solo volumen</a:t>
            </a:r>
            <a:endParaRPr lang="en-US" sz="675" dirty="0"/>
          </a:p>
        </p:txBody>
      </p:sp>
      <p:sp>
        <p:nvSpPr>
          <p:cNvPr id="20" name="Shape 16"/>
          <p:cNvSpPr/>
          <p:nvPr/>
        </p:nvSpPr>
        <p:spPr>
          <a:xfrm>
            <a:off x="685800" y="4080510"/>
            <a:ext cx="5897880" cy="377190"/>
          </a:xfrm>
          <a:prstGeom prst="roundRect">
            <a:avLst>
              <a:gd name="adj" fmla="val 7273"/>
            </a:avLst>
          </a:prstGeom>
          <a:solidFill>
            <a:srgbClr val="F9FAFB"/>
          </a:solidFill>
          <a:ln w="12700">
            <a:solidFill>
              <a:srgbClr val="D9DEE7"/>
            </a:solidFill>
            <a:prstDash val="solid"/>
          </a:ln>
        </p:spPr>
        <p:txBody>
          <a:bodyPr/>
          <a:lstStyle/>
          <a:p>
            <a:endParaRPr lang="es-NI"/>
          </a:p>
        </p:txBody>
      </p:sp>
      <p:sp>
        <p:nvSpPr>
          <p:cNvPr id="21" name="Text 17"/>
          <p:cNvSpPr/>
          <p:nvPr/>
        </p:nvSpPr>
        <p:spPr>
          <a:xfrm>
            <a:off x="822960" y="4203954"/>
            <a:ext cx="562356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750" dirty="0">
                <a:solidFill>
                  <a:srgbClr val="333333"/>
                </a:solidFill>
              </a:rPr>
              <a:t>Mensaje clave: una mala decisión de crédito puede venir de una mala práctica; pero también de una capacidad insuficiente para aplicar la política con criterio.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3. Ética, fraude y conflictos de interés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Aquí la pregunta no es solo “qué salió mal”, sino “qué conducta no debió permitirse”.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5</a:t>
            </a:r>
            <a:endParaRPr lang="en-US" sz="6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/>
        </p:nvGraphicFramePr>
        <p:xfrm>
          <a:off x="617220" y="2160270"/>
          <a:ext cx="7269480" cy="1543050"/>
        </p:xfrm>
        <a:graphic>
          <a:graphicData uri="http://schemas.openxmlformats.org/drawingml/2006/table">
            <a:tbl>
              <a:tblPr/>
              <a:tblGrid>
                <a:gridCol w="1440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Tema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Ejemplo en crédito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Control mínimo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Conflicto de interés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Aprobación a familiar, referido o cliente relacionado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Declaración, recusación y revisión independiente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Fraude interno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Alteración de documentos o manipulación de datos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Segregación de funciones y bitácora de cambios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Uso indebido de información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Compartir datos de clientes o expedientes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Perfiles de acceso y confidencialidad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Presión comercial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Colocar crédito debilitando criterios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Metas balanceadas y revisión de excepciones</a:t>
                      </a:r>
                      <a:endParaRPr lang="en-US" sz="80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27432" marR="27432" marT="27432" marB="27432">
                    <a:lnL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E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 4"/>
          <p:cNvSpPr/>
          <p:nvPr/>
        </p:nvSpPr>
        <p:spPr>
          <a:xfrm>
            <a:off x="685800" y="4423410"/>
            <a:ext cx="5212080" cy="1714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88" b="1" dirty="0">
                <a:solidFill>
                  <a:srgbClr val="E25B45"/>
                </a:solidFill>
              </a:rPr>
              <a:t>Principio práctico: lo que no puede explicarse, justificarse o rastrearse, no debería aprobarse.</a:t>
            </a:r>
            <a:endParaRPr lang="en-US" sz="7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4. Riesgo tecnológico y manejo de información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6B7280"/>
                </a:solidFill>
              </a:rPr>
              <a:t>La tecnología debe reducir errores, no multiplicarlos. Un mal dato en el sistema puede contaminar todo el proceso.</a:t>
            </a:r>
            <a:endParaRPr lang="en-US" sz="825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6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617220" y="2160270"/>
            <a:ext cx="1920240" cy="198882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9" name="Shape 5"/>
          <p:cNvSpPr/>
          <p:nvPr/>
        </p:nvSpPr>
        <p:spPr>
          <a:xfrm>
            <a:off x="699516" y="2242566"/>
            <a:ext cx="1755648" cy="192024"/>
          </a:xfrm>
          <a:prstGeom prst="roundRect">
            <a:avLst>
              <a:gd name="adj" fmla="val 17857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6"/>
          <p:cNvSpPr/>
          <p:nvPr/>
        </p:nvSpPr>
        <p:spPr>
          <a:xfrm>
            <a:off x="740664" y="2269998"/>
            <a:ext cx="16733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Riesgos típicos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740664" y="2503170"/>
            <a:ext cx="1673352" cy="156362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Accesos excesivos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Caídas del sistema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Datos duplicados o inconsistentes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Plantillas y reportes sin control</a:t>
            </a:r>
            <a:endParaRPr lang="en-US" sz="675" dirty="0"/>
          </a:p>
        </p:txBody>
      </p:sp>
      <p:sp>
        <p:nvSpPr>
          <p:cNvPr id="12" name="Shape 8"/>
          <p:cNvSpPr/>
          <p:nvPr/>
        </p:nvSpPr>
        <p:spPr>
          <a:xfrm>
            <a:off x="2708910" y="2160270"/>
            <a:ext cx="1920240" cy="198882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3" name="Shape 9"/>
          <p:cNvSpPr/>
          <p:nvPr/>
        </p:nvSpPr>
        <p:spPr>
          <a:xfrm>
            <a:off x="2791206" y="2242566"/>
            <a:ext cx="1755648" cy="192024"/>
          </a:xfrm>
          <a:prstGeom prst="roundRect">
            <a:avLst>
              <a:gd name="adj" fmla="val 17857"/>
            </a:avLst>
          </a:prstGeom>
          <a:solidFill>
            <a:srgbClr val="EAF5EE"/>
          </a:solidFill>
          <a:ln w="12700">
            <a:solidFill>
              <a:srgbClr val="EAF5E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Text 10"/>
          <p:cNvSpPr/>
          <p:nvPr/>
        </p:nvSpPr>
        <p:spPr>
          <a:xfrm>
            <a:off x="2832354" y="2269998"/>
            <a:ext cx="16733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Controles básicos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2832354" y="2503170"/>
            <a:ext cx="1673352" cy="156362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Usuarios y perfiles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Respaldos y continuidad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Validaciones automáticas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Bitácora de cambios</a:t>
            </a:r>
            <a:endParaRPr lang="en-US" sz="675" dirty="0"/>
          </a:p>
        </p:txBody>
      </p:sp>
      <p:sp>
        <p:nvSpPr>
          <p:cNvPr id="16" name="Shape 12"/>
          <p:cNvSpPr/>
          <p:nvPr/>
        </p:nvSpPr>
        <p:spPr>
          <a:xfrm>
            <a:off x="4800600" y="2160270"/>
            <a:ext cx="1920240" cy="1988820"/>
          </a:xfrm>
          <a:prstGeom prst="roundRect">
            <a:avLst>
              <a:gd name="adj" fmla="val 2857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7" name="Shape 13"/>
          <p:cNvSpPr/>
          <p:nvPr/>
        </p:nvSpPr>
        <p:spPr>
          <a:xfrm>
            <a:off x="4882896" y="2242566"/>
            <a:ext cx="1755648" cy="192024"/>
          </a:xfrm>
          <a:prstGeom prst="roundRect">
            <a:avLst>
              <a:gd name="adj" fmla="val 17857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8" name="Text 14"/>
          <p:cNvSpPr/>
          <p:nvPr/>
        </p:nvSpPr>
        <p:spPr>
          <a:xfrm>
            <a:off x="4924044" y="2269998"/>
            <a:ext cx="16733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Buenas prácticas de información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4924044" y="2503170"/>
            <a:ext cx="1673352" cy="156362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Un solo dato fuente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Campos obligatorios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Evidencia digital ordenada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Reportes revisados antes de decidir</a:t>
            </a:r>
            <a:endParaRPr lang="en-US" sz="675" dirty="0"/>
          </a:p>
        </p:txBody>
      </p:sp>
      <p:sp>
        <p:nvSpPr>
          <p:cNvPr id="20" name="Text 16"/>
          <p:cNvSpPr/>
          <p:nvPr/>
        </p:nvSpPr>
        <p:spPr>
          <a:xfrm>
            <a:off x="651510" y="4354830"/>
            <a:ext cx="6720840" cy="2057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50" dirty="0">
                <a:solidFill>
                  <a:srgbClr val="6B7280"/>
                </a:solidFill>
              </a:rPr>
              <a:t>Ejemplo: si la fecha de vencimiento, la tasa o la garantía se cargan mal, el error ya no es solo operativo: se vuelve financiero, legal y reputacional.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5. Controles internos y mejora continua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Control no es burocracia; es una forma simple de evitar repetir errores previsibles.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7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685800" y="2297430"/>
            <a:ext cx="1851660" cy="185166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9" name="Shape 5"/>
          <p:cNvSpPr/>
          <p:nvPr/>
        </p:nvSpPr>
        <p:spPr>
          <a:xfrm>
            <a:off x="768096" y="2379726"/>
            <a:ext cx="1687068" cy="192024"/>
          </a:xfrm>
          <a:prstGeom prst="roundRect">
            <a:avLst>
              <a:gd name="adj" fmla="val 17857"/>
            </a:avLst>
          </a:prstGeom>
          <a:solidFill>
            <a:srgbClr val="EAF2F8"/>
          </a:solidFill>
          <a:ln w="12700">
            <a:solidFill>
              <a:srgbClr val="EAF2F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Text 6"/>
          <p:cNvSpPr/>
          <p:nvPr/>
        </p:nvSpPr>
        <p:spPr>
          <a:xfrm>
            <a:off x="809244" y="2407158"/>
            <a:ext cx="16047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Preventivos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809244" y="2640330"/>
            <a:ext cx="1604772" cy="14264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Evitan que el error ocurra</a:t>
            </a:r>
            <a:endParaRPr lang="en-US" sz="675" dirty="0"/>
          </a:p>
          <a:p>
            <a:pPr>
              <a:buSzPct val="100000"/>
            </a:pP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checklist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validación de campos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doble revisión</a:t>
            </a:r>
            <a:endParaRPr lang="en-US" sz="675" dirty="0"/>
          </a:p>
        </p:txBody>
      </p:sp>
      <p:sp>
        <p:nvSpPr>
          <p:cNvPr id="12" name="Shape 8"/>
          <p:cNvSpPr/>
          <p:nvPr/>
        </p:nvSpPr>
        <p:spPr>
          <a:xfrm>
            <a:off x="2811780" y="2297430"/>
            <a:ext cx="1851660" cy="185166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3" name="Shape 9"/>
          <p:cNvSpPr/>
          <p:nvPr/>
        </p:nvSpPr>
        <p:spPr>
          <a:xfrm>
            <a:off x="2894076" y="2379726"/>
            <a:ext cx="1687068" cy="192024"/>
          </a:xfrm>
          <a:prstGeom prst="roundRect">
            <a:avLst>
              <a:gd name="adj" fmla="val 17857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Text 10"/>
          <p:cNvSpPr/>
          <p:nvPr/>
        </p:nvSpPr>
        <p:spPr>
          <a:xfrm>
            <a:off x="2935224" y="2407158"/>
            <a:ext cx="16047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Detectivos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2935224" y="2640330"/>
            <a:ext cx="1604772" cy="14264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Descubren desvíos a tiempo</a:t>
            </a:r>
            <a:endParaRPr lang="en-US" sz="675" dirty="0"/>
          </a:p>
          <a:p>
            <a:pPr>
              <a:buSzPct val="100000"/>
            </a:pP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monitoreo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muestras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alertas</a:t>
            </a:r>
            <a:endParaRPr lang="en-US" sz="675" dirty="0"/>
          </a:p>
        </p:txBody>
      </p:sp>
      <p:sp>
        <p:nvSpPr>
          <p:cNvPr id="16" name="Shape 12"/>
          <p:cNvSpPr/>
          <p:nvPr/>
        </p:nvSpPr>
        <p:spPr>
          <a:xfrm>
            <a:off x="4937760" y="2297430"/>
            <a:ext cx="1851660" cy="185166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7" name="Shape 13"/>
          <p:cNvSpPr/>
          <p:nvPr/>
        </p:nvSpPr>
        <p:spPr>
          <a:xfrm>
            <a:off x="5020056" y="2379726"/>
            <a:ext cx="1687068" cy="192024"/>
          </a:xfrm>
          <a:prstGeom prst="roundRect">
            <a:avLst>
              <a:gd name="adj" fmla="val 17857"/>
            </a:avLst>
          </a:prstGeom>
          <a:solidFill>
            <a:srgbClr val="EAF5EE"/>
          </a:solidFill>
          <a:ln w="12700">
            <a:solidFill>
              <a:srgbClr val="EAF5E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8" name="Text 14"/>
          <p:cNvSpPr/>
          <p:nvPr/>
        </p:nvSpPr>
        <p:spPr>
          <a:xfrm>
            <a:off x="5061204" y="2407158"/>
            <a:ext cx="16047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Correctivos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5061204" y="2640330"/>
            <a:ext cx="1604772" cy="142646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Atienden el problema y su causa</a:t>
            </a:r>
            <a:endParaRPr lang="en-US" sz="675" dirty="0"/>
          </a:p>
          <a:p>
            <a:pPr>
              <a:buSzPct val="100000"/>
            </a:pP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ajuste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capacitación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rediseño de proceso</a:t>
            </a:r>
            <a:endParaRPr lang="en-US" sz="675" dirty="0"/>
          </a:p>
        </p:txBody>
      </p:sp>
      <p:sp>
        <p:nvSpPr>
          <p:cNvPr id="20" name="Shape 16"/>
          <p:cNvSpPr/>
          <p:nvPr/>
        </p:nvSpPr>
        <p:spPr>
          <a:xfrm>
            <a:off x="822960" y="4389120"/>
            <a:ext cx="6035040" cy="377190"/>
          </a:xfrm>
          <a:prstGeom prst="roundRect">
            <a:avLst>
              <a:gd name="adj" fmla="val 7273"/>
            </a:avLst>
          </a:prstGeom>
          <a:solidFill>
            <a:srgbClr val="FFF8E1"/>
          </a:solidFill>
          <a:ln w="12700">
            <a:solidFill>
              <a:srgbClr val="F3C623"/>
            </a:solidFill>
            <a:prstDash val="solid"/>
          </a:ln>
        </p:spPr>
        <p:txBody>
          <a:bodyPr/>
          <a:lstStyle/>
          <a:p>
            <a:endParaRPr lang="es-NI"/>
          </a:p>
        </p:txBody>
      </p:sp>
      <p:sp>
        <p:nvSpPr>
          <p:cNvPr id="21" name="Text 17"/>
          <p:cNvSpPr/>
          <p:nvPr/>
        </p:nvSpPr>
        <p:spPr>
          <a:xfrm>
            <a:off x="925830" y="4512564"/>
            <a:ext cx="58293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788" b="1" dirty="0">
                <a:solidFill>
                  <a:srgbClr val="333333"/>
                </a:solidFill>
              </a:rPr>
              <a:t>Mejora continua = revisar incidentes, entender causa raíz, ajustar el control y volver a medir.</a:t>
            </a:r>
            <a:endParaRPr lang="en-US" sz="7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>
                <a:solidFill>
                  <a:srgbClr val="17365D"/>
                </a:solidFill>
              </a:rPr>
              <a:t>Herramienta central: </a:t>
            </a:r>
            <a:r>
              <a:rPr lang="en-US" sz="1350" b="1" dirty="0" err="1">
                <a:solidFill>
                  <a:srgbClr val="17365D"/>
                </a:solidFill>
              </a:rPr>
              <a:t>mapa</a:t>
            </a:r>
            <a:r>
              <a:rPr lang="en-US" sz="1350" b="1" dirty="0">
                <a:solidFill>
                  <a:srgbClr val="17365D"/>
                </a:solidFill>
              </a:rPr>
              <a:t> de riesgos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Usaremos una matriz de probabilidad e impacto para priorizar qué corregir primero.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8</a:t>
            </a:r>
            <a:endParaRPr lang="en-US" sz="600" dirty="0"/>
          </a:p>
        </p:txBody>
      </p:sp>
      <p:sp>
        <p:nvSpPr>
          <p:cNvPr id="8" name="Shape 4"/>
          <p:cNvSpPr/>
          <p:nvPr/>
        </p:nvSpPr>
        <p:spPr>
          <a:xfrm>
            <a:off x="788670" y="3216402"/>
            <a:ext cx="822960" cy="493776"/>
          </a:xfrm>
          <a:prstGeom prst="rect">
            <a:avLst/>
          </a:prstGeom>
          <a:solidFill>
            <a:srgbClr val="EAF5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9" name="Shape 5"/>
          <p:cNvSpPr/>
          <p:nvPr/>
        </p:nvSpPr>
        <p:spPr>
          <a:xfrm>
            <a:off x="1611630" y="3216402"/>
            <a:ext cx="822960" cy="493776"/>
          </a:xfrm>
          <a:prstGeom prst="rect">
            <a:avLst/>
          </a:prstGeom>
          <a:solidFill>
            <a:srgbClr val="FFF3E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0" name="Shape 6"/>
          <p:cNvSpPr/>
          <p:nvPr/>
        </p:nvSpPr>
        <p:spPr>
          <a:xfrm>
            <a:off x="2434590" y="3216402"/>
            <a:ext cx="822960" cy="493776"/>
          </a:xfrm>
          <a:prstGeom prst="rect">
            <a:avLst/>
          </a:prstGeom>
          <a:solidFill>
            <a:srgbClr val="FCECE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1" name="Shape 7"/>
          <p:cNvSpPr/>
          <p:nvPr/>
        </p:nvSpPr>
        <p:spPr>
          <a:xfrm>
            <a:off x="788670" y="2722626"/>
            <a:ext cx="822960" cy="493776"/>
          </a:xfrm>
          <a:prstGeom prst="rect">
            <a:avLst/>
          </a:prstGeom>
          <a:solidFill>
            <a:srgbClr val="FFF3E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Shape 8"/>
          <p:cNvSpPr/>
          <p:nvPr/>
        </p:nvSpPr>
        <p:spPr>
          <a:xfrm>
            <a:off x="1611630" y="2722626"/>
            <a:ext cx="822960" cy="493776"/>
          </a:xfrm>
          <a:prstGeom prst="rect">
            <a:avLst/>
          </a:prstGeom>
          <a:solidFill>
            <a:srgbClr val="FFF3E8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3" name="Shape 9"/>
          <p:cNvSpPr/>
          <p:nvPr/>
        </p:nvSpPr>
        <p:spPr>
          <a:xfrm>
            <a:off x="2434590" y="2722626"/>
            <a:ext cx="822960" cy="493776"/>
          </a:xfrm>
          <a:prstGeom prst="rect">
            <a:avLst/>
          </a:prstGeom>
          <a:solidFill>
            <a:srgbClr val="FCECE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4" name="Shape 10"/>
          <p:cNvSpPr/>
          <p:nvPr/>
        </p:nvSpPr>
        <p:spPr>
          <a:xfrm>
            <a:off x="788670" y="2228850"/>
            <a:ext cx="822960" cy="493776"/>
          </a:xfrm>
          <a:prstGeom prst="rect">
            <a:avLst/>
          </a:prstGeom>
          <a:solidFill>
            <a:srgbClr val="FCECE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5" name="Shape 11"/>
          <p:cNvSpPr/>
          <p:nvPr/>
        </p:nvSpPr>
        <p:spPr>
          <a:xfrm>
            <a:off x="1611630" y="2228850"/>
            <a:ext cx="822960" cy="493776"/>
          </a:xfrm>
          <a:prstGeom prst="rect">
            <a:avLst/>
          </a:prstGeom>
          <a:solidFill>
            <a:srgbClr val="FCECE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6" name="Shape 12"/>
          <p:cNvSpPr/>
          <p:nvPr/>
        </p:nvSpPr>
        <p:spPr>
          <a:xfrm>
            <a:off x="2434590" y="2228850"/>
            <a:ext cx="822960" cy="493776"/>
          </a:xfrm>
          <a:prstGeom prst="rect">
            <a:avLst/>
          </a:prstGeom>
          <a:solidFill>
            <a:srgbClr val="FCECE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7" name="Text 13"/>
          <p:cNvSpPr/>
          <p:nvPr/>
        </p:nvSpPr>
        <p:spPr>
          <a:xfrm>
            <a:off x="94297" y="2528888"/>
            <a:ext cx="749237" cy="5657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88" b="1" dirty="0">
                <a:solidFill>
                  <a:srgbClr val="17365D"/>
                </a:solidFill>
              </a:rPr>
              <a:t>Impacto</a:t>
            </a:r>
            <a:endParaRPr lang="en-US" sz="788" dirty="0"/>
          </a:p>
        </p:txBody>
      </p:sp>
      <p:sp>
        <p:nvSpPr>
          <p:cNvPr id="18" name="Text 14"/>
          <p:cNvSpPr/>
          <p:nvPr/>
        </p:nvSpPr>
        <p:spPr>
          <a:xfrm>
            <a:off x="1371600" y="3888486"/>
            <a:ext cx="17145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88" b="1" dirty="0">
                <a:solidFill>
                  <a:srgbClr val="17365D"/>
                </a:solidFill>
              </a:rPr>
              <a:t>Probabilidad</a:t>
            </a:r>
            <a:endParaRPr lang="en-US" sz="788" dirty="0"/>
          </a:p>
        </p:txBody>
      </p:sp>
      <p:sp>
        <p:nvSpPr>
          <p:cNvPr id="19" name="Text 15"/>
          <p:cNvSpPr/>
          <p:nvPr/>
        </p:nvSpPr>
        <p:spPr>
          <a:xfrm>
            <a:off x="1028700" y="3703320"/>
            <a:ext cx="3429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" b="1" dirty="0">
                <a:solidFill>
                  <a:srgbClr val="333333"/>
                </a:solidFill>
              </a:rPr>
              <a:t>Bajo</a:t>
            </a:r>
            <a:endParaRPr lang="en-US" sz="600" dirty="0"/>
          </a:p>
        </p:txBody>
      </p:sp>
      <p:sp>
        <p:nvSpPr>
          <p:cNvPr id="20" name="Text 16"/>
          <p:cNvSpPr/>
          <p:nvPr/>
        </p:nvSpPr>
        <p:spPr>
          <a:xfrm>
            <a:off x="1851660" y="3703320"/>
            <a:ext cx="41148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" b="1" dirty="0">
                <a:solidFill>
                  <a:srgbClr val="333333"/>
                </a:solidFill>
              </a:rPr>
              <a:t>Medio</a:t>
            </a:r>
            <a:endParaRPr lang="en-US" sz="600" dirty="0"/>
          </a:p>
        </p:txBody>
      </p:sp>
      <p:sp>
        <p:nvSpPr>
          <p:cNvPr id="21" name="Text 17"/>
          <p:cNvSpPr/>
          <p:nvPr/>
        </p:nvSpPr>
        <p:spPr>
          <a:xfrm>
            <a:off x="2674620" y="3703320"/>
            <a:ext cx="3429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" b="1" dirty="0">
                <a:solidFill>
                  <a:srgbClr val="333333"/>
                </a:solidFill>
              </a:rPr>
              <a:t>Alto</a:t>
            </a:r>
            <a:endParaRPr lang="en-US" sz="600" dirty="0"/>
          </a:p>
        </p:txBody>
      </p:sp>
      <p:sp>
        <p:nvSpPr>
          <p:cNvPr id="22" name="Text 18"/>
          <p:cNvSpPr/>
          <p:nvPr/>
        </p:nvSpPr>
        <p:spPr>
          <a:xfrm>
            <a:off x="411480" y="2429446"/>
            <a:ext cx="432054" cy="1080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" b="1" dirty="0">
                <a:solidFill>
                  <a:srgbClr val="333333"/>
                </a:solidFill>
              </a:rPr>
              <a:t>Alto</a:t>
            </a:r>
            <a:endParaRPr lang="en-US" sz="600" dirty="0"/>
          </a:p>
        </p:txBody>
      </p:sp>
      <p:sp>
        <p:nvSpPr>
          <p:cNvPr id="23" name="Text 19"/>
          <p:cNvSpPr/>
          <p:nvPr/>
        </p:nvSpPr>
        <p:spPr>
          <a:xfrm>
            <a:off x="411480" y="2894076"/>
            <a:ext cx="432054" cy="1217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" b="1" dirty="0">
                <a:solidFill>
                  <a:srgbClr val="333333"/>
                </a:solidFill>
              </a:rPr>
              <a:t>Medio</a:t>
            </a:r>
            <a:endParaRPr lang="en-US" sz="600" dirty="0"/>
          </a:p>
        </p:txBody>
      </p:sp>
      <p:sp>
        <p:nvSpPr>
          <p:cNvPr id="24" name="Text 20"/>
          <p:cNvSpPr/>
          <p:nvPr/>
        </p:nvSpPr>
        <p:spPr>
          <a:xfrm>
            <a:off x="411480" y="3387852"/>
            <a:ext cx="432054" cy="1217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00" b="1" dirty="0">
                <a:solidFill>
                  <a:srgbClr val="333333"/>
                </a:solidFill>
              </a:rPr>
              <a:t>Bajo</a:t>
            </a:r>
            <a:endParaRPr lang="en-US" sz="600" dirty="0"/>
          </a:p>
        </p:txBody>
      </p:sp>
      <p:sp>
        <p:nvSpPr>
          <p:cNvPr id="25" name="Text 21"/>
          <p:cNvSpPr/>
          <p:nvPr/>
        </p:nvSpPr>
        <p:spPr>
          <a:xfrm>
            <a:off x="3634740" y="2297430"/>
            <a:ext cx="3154680" cy="1234440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ctr"/>
          <a:lstStyle/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Riesgos que se trabajarán en el Excel:</a:t>
            </a:r>
          </a:p>
          <a:p>
            <a:pPr>
              <a:buSzPct val="100000"/>
            </a:pPr>
            <a:endParaRPr lang="en-US" sz="788" dirty="0"/>
          </a:p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• Expediente incompleto</a:t>
            </a:r>
            <a:endParaRPr lang="en-US" sz="788" dirty="0"/>
          </a:p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• Aprobación sin validación</a:t>
            </a:r>
            <a:endParaRPr lang="en-US" sz="788" dirty="0"/>
          </a:p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• Error en tasa/plazo</a:t>
            </a:r>
            <a:endParaRPr lang="en-US" sz="788" dirty="0"/>
          </a:p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• Mora sin seguimiento</a:t>
            </a:r>
            <a:endParaRPr lang="en-US" sz="788" dirty="0"/>
          </a:p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• Acceso inadecuado al sistema</a:t>
            </a:r>
            <a:endParaRPr lang="en-US" sz="788" dirty="0"/>
          </a:p>
          <a:p>
            <a:pPr>
              <a:buSzPct val="100000"/>
            </a:pPr>
            <a:r>
              <a:rPr lang="en-US" sz="788" dirty="0">
                <a:solidFill>
                  <a:srgbClr val="333333"/>
                </a:solidFill>
              </a:rPr>
              <a:t>• Pérdida de soporte documental</a:t>
            </a:r>
            <a:endParaRPr lang="en-US" sz="788" dirty="0"/>
          </a:p>
        </p:txBody>
      </p:sp>
      <p:sp>
        <p:nvSpPr>
          <p:cNvPr id="26" name="Text 22"/>
          <p:cNvSpPr/>
          <p:nvPr/>
        </p:nvSpPr>
        <p:spPr>
          <a:xfrm>
            <a:off x="3737610" y="3737610"/>
            <a:ext cx="1371600" cy="754380"/>
          </a:xfrm>
          <a:prstGeom prst="rect">
            <a:avLst/>
          </a:prstGeom>
          <a:solidFill>
            <a:srgbClr val="F7F8FA"/>
          </a:solidFill>
          <a:ln>
            <a:solidFill>
              <a:srgbClr val="D9DEE7"/>
            </a:solidFill>
          </a:ln>
        </p:spPr>
        <p:txBody>
          <a:bodyPr wrap="square" rtlCol="0" anchor="ctr"/>
          <a:lstStyle/>
          <a:p>
            <a:pPr algn="ctr"/>
            <a:r>
              <a:rPr lang="en-US" sz="825" b="1" dirty="0">
                <a:solidFill>
                  <a:srgbClr val="17365D"/>
                </a:solidFill>
              </a:rPr>
              <a:t>Criterio práctico</a:t>
            </a:r>
            <a:endParaRPr lang="en-US" sz="825" dirty="0"/>
          </a:p>
          <a:p>
            <a:pPr algn="ctr"/>
            <a:endParaRPr lang="en-US" sz="825" dirty="0"/>
          </a:p>
          <a:p>
            <a:pPr algn="ctr"/>
            <a:r>
              <a:rPr lang="en-US" sz="825" b="1" dirty="0">
                <a:solidFill>
                  <a:srgbClr val="17365D"/>
                </a:solidFill>
              </a:rPr>
              <a:t>1–2 = Bajo</a:t>
            </a:r>
            <a:endParaRPr lang="en-US" sz="825" dirty="0"/>
          </a:p>
          <a:p>
            <a:pPr algn="ctr"/>
            <a:r>
              <a:rPr lang="en-US" sz="825" b="1" dirty="0">
                <a:solidFill>
                  <a:srgbClr val="17365D"/>
                </a:solidFill>
              </a:rPr>
              <a:t>3–4 = Medio</a:t>
            </a:r>
            <a:endParaRPr lang="en-US" sz="825" dirty="0"/>
          </a:p>
          <a:p>
            <a:pPr algn="ctr"/>
            <a:r>
              <a:rPr lang="en-US" sz="825" b="1" dirty="0">
                <a:solidFill>
                  <a:srgbClr val="17365D"/>
                </a:solidFill>
              </a:rPr>
              <a:t>6–9 = Alto</a:t>
            </a:r>
            <a:endParaRPr lang="en-US" sz="8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ssion5_extract/ppt/media/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660"/>
            <a:ext cx="9141714" cy="720090"/>
          </a:xfrm>
          <a:prstGeom prst="rect">
            <a:avLst/>
          </a:prstGeom>
        </p:spPr>
      </p:pic>
      <p:pic>
        <p:nvPicPr>
          <p:cNvPr id="3" name="Image 1" descr="/mnt/data/session5_extract/ppt/media/image9.png"/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205740" y="4869180"/>
            <a:ext cx="445770" cy="3771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0060" y="1097280"/>
            <a:ext cx="15773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675" b="1" dirty="0">
                <a:solidFill>
                  <a:srgbClr val="1E88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MÓDULO III · SESIÓN 6</a:t>
            </a:r>
            <a:endParaRPr lang="en-US" sz="675" dirty="0"/>
          </a:p>
        </p:txBody>
      </p:sp>
      <p:sp>
        <p:nvSpPr>
          <p:cNvPr id="5" name="Text 1"/>
          <p:cNvSpPr/>
          <p:nvPr/>
        </p:nvSpPr>
        <p:spPr>
          <a:xfrm>
            <a:off x="480060" y="1234440"/>
            <a:ext cx="35661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b="1" dirty="0" err="1">
                <a:solidFill>
                  <a:srgbClr val="17365D"/>
                </a:solidFill>
              </a:rPr>
              <a:t>Indicadores</a:t>
            </a:r>
            <a:r>
              <a:rPr lang="en-US" sz="1350" b="1" dirty="0">
                <a:solidFill>
                  <a:srgbClr val="17365D"/>
                </a:solidFill>
              </a:rPr>
              <a:t> para leer el mapa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480060" y="1611630"/>
            <a:ext cx="4937760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La hoja de indicadores resume cuántos riesgos quedaron en rojo, amarillo y verde, y dónde concentrar la acción.</a:t>
            </a:r>
            <a:endParaRPr lang="en-US" sz="788" dirty="0"/>
          </a:p>
        </p:txBody>
      </p:sp>
      <p:sp>
        <p:nvSpPr>
          <p:cNvPr id="7" name="Text 3"/>
          <p:cNvSpPr/>
          <p:nvPr/>
        </p:nvSpPr>
        <p:spPr>
          <a:xfrm>
            <a:off x="8606790" y="5589270"/>
            <a:ext cx="2057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600" dirty="0">
                <a:solidFill>
                  <a:srgbClr val="FFFFFF"/>
                </a:solidFill>
              </a:rPr>
              <a:t>9</a:t>
            </a:r>
            <a:endParaRPr lang="en-US" sz="600" dirty="0"/>
          </a:p>
        </p:txBody>
      </p:sp>
      <p:sp>
        <p:nvSpPr>
          <p:cNvPr id="8" name="Text 4"/>
          <p:cNvSpPr/>
          <p:nvPr/>
        </p:nvSpPr>
        <p:spPr>
          <a:xfrm>
            <a:off x="617220" y="2160270"/>
            <a:ext cx="13716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88" b="1" dirty="0">
                <a:solidFill>
                  <a:srgbClr val="17365D"/>
                </a:solidFill>
              </a:rPr>
              <a:t>Ejemplo para el aula</a:t>
            </a:r>
            <a:endParaRPr lang="en-US" sz="788" dirty="0"/>
          </a:p>
        </p:txBody>
      </p:sp>
      <p:graphicFrame>
        <p:nvGraphicFramePr>
          <p:cNvPr id="9" name="Chart 0"/>
          <p:cNvGraphicFramePr/>
          <p:nvPr/>
        </p:nvGraphicFramePr>
        <p:xfrm>
          <a:off x="685800" y="2434590"/>
          <a:ext cx="274320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hape 5"/>
          <p:cNvSpPr/>
          <p:nvPr/>
        </p:nvSpPr>
        <p:spPr>
          <a:xfrm>
            <a:off x="3840480" y="2366010"/>
            <a:ext cx="1440180" cy="164592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/>
          </a:p>
        </p:txBody>
      </p:sp>
      <p:sp>
        <p:nvSpPr>
          <p:cNvPr id="11" name="Shape 6"/>
          <p:cNvSpPr/>
          <p:nvPr/>
        </p:nvSpPr>
        <p:spPr>
          <a:xfrm>
            <a:off x="3922776" y="2448306"/>
            <a:ext cx="1275588" cy="192024"/>
          </a:xfrm>
          <a:prstGeom prst="roundRect">
            <a:avLst>
              <a:gd name="adj" fmla="val 17857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2" name="Text 7"/>
          <p:cNvSpPr/>
          <p:nvPr/>
        </p:nvSpPr>
        <p:spPr>
          <a:xfrm>
            <a:off x="3963924" y="2475738"/>
            <a:ext cx="11932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Lectura esperada</a:t>
            </a:r>
            <a:endParaRPr lang="en-US" sz="750" dirty="0"/>
          </a:p>
        </p:txBody>
      </p:sp>
      <p:sp>
        <p:nvSpPr>
          <p:cNvPr id="13" name="Text 8"/>
          <p:cNvSpPr/>
          <p:nvPr/>
        </p:nvSpPr>
        <p:spPr>
          <a:xfrm>
            <a:off x="3963924" y="2708910"/>
            <a:ext cx="1193292" cy="122072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Rojo: actuar primero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Amarillo: revisar y corregir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Verde: mantener control</a:t>
            </a:r>
            <a:endParaRPr lang="en-US" sz="675" dirty="0"/>
          </a:p>
        </p:txBody>
      </p:sp>
      <p:sp>
        <p:nvSpPr>
          <p:cNvPr id="14" name="Shape 9"/>
          <p:cNvSpPr/>
          <p:nvPr/>
        </p:nvSpPr>
        <p:spPr>
          <a:xfrm>
            <a:off x="5452110" y="2366010"/>
            <a:ext cx="1645920" cy="164592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D9DEE7"/>
            </a:solidFill>
            <a:prstDash val="solid"/>
          </a:ln>
          <a:effectLst>
            <a:outerShdw blurRad="127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NI" sz="1350"/>
          </a:p>
        </p:txBody>
      </p:sp>
      <p:sp>
        <p:nvSpPr>
          <p:cNvPr id="15" name="Shape 10"/>
          <p:cNvSpPr/>
          <p:nvPr/>
        </p:nvSpPr>
        <p:spPr>
          <a:xfrm>
            <a:off x="5534406" y="2448306"/>
            <a:ext cx="1481328" cy="192024"/>
          </a:xfrm>
          <a:prstGeom prst="roundRect">
            <a:avLst>
              <a:gd name="adj" fmla="val 17857"/>
            </a:avLst>
          </a:prstGeom>
          <a:solidFill>
            <a:srgbClr val="EAF5EE"/>
          </a:solidFill>
          <a:ln w="12700">
            <a:solidFill>
              <a:srgbClr val="EAF5EE"/>
            </a:solidFill>
            <a:prstDash val="solid"/>
          </a:ln>
        </p:spPr>
        <p:txBody>
          <a:bodyPr/>
          <a:lstStyle/>
          <a:p>
            <a:endParaRPr lang="es-NI" sz="1350"/>
          </a:p>
        </p:txBody>
      </p:sp>
      <p:sp>
        <p:nvSpPr>
          <p:cNvPr id="16" name="Text 11"/>
          <p:cNvSpPr/>
          <p:nvPr/>
        </p:nvSpPr>
        <p:spPr>
          <a:xfrm>
            <a:off x="5575554" y="2475738"/>
            <a:ext cx="139903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b="1" dirty="0">
                <a:solidFill>
                  <a:srgbClr val="333333"/>
                </a:solidFill>
              </a:rPr>
              <a:t>Uso en gestión</a:t>
            </a:r>
            <a:endParaRPr lang="en-US" sz="750" dirty="0"/>
          </a:p>
        </p:txBody>
      </p:sp>
      <p:sp>
        <p:nvSpPr>
          <p:cNvPr id="17" name="Text 12"/>
          <p:cNvSpPr/>
          <p:nvPr/>
        </p:nvSpPr>
        <p:spPr>
          <a:xfrm>
            <a:off x="5575554" y="2708910"/>
            <a:ext cx="1399032" cy="1220724"/>
          </a:xfrm>
          <a:prstGeom prst="rect">
            <a:avLst/>
          </a:prstGeom>
          <a:noFill/>
          <a:ln/>
        </p:spPr>
        <p:txBody>
          <a:bodyPr wrap="square" lIns="191" tIns="191" rIns="191" bIns="191" rtlCol="0" anchor="t"/>
          <a:lstStyle/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Priorizar supervisión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Ajustar políticas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Definir capacitación</a:t>
            </a:r>
            <a:endParaRPr lang="en-US" sz="675" dirty="0"/>
          </a:p>
          <a:p>
            <a:pPr>
              <a:buSzPct val="100000"/>
            </a:pPr>
            <a:r>
              <a:rPr lang="en-US" sz="675" dirty="0">
                <a:solidFill>
                  <a:srgbClr val="333333"/>
                </a:solidFill>
              </a:rPr>
              <a:t>• Dar seguimiento a mejoras</a:t>
            </a:r>
            <a:endParaRPr lang="en-US" sz="675" dirty="0"/>
          </a:p>
        </p:txBody>
      </p:sp>
      <p:sp>
        <p:nvSpPr>
          <p:cNvPr id="18" name="Text 13"/>
          <p:cNvSpPr/>
          <p:nvPr/>
        </p:nvSpPr>
        <p:spPr>
          <a:xfrm>
            <a:off x="685800" y="4389120"/>
            <a:ext cx="58293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788" dirty="0">
                <a:solidFill>
                  <a:srgbClr val="6B7280"/>
                </a:solidFill>
              </a:rPr>
              <a:t>No buscamos una matriz compleja; buscamos una lectura útil para decidir.</a:t>
            </a:r>
            <a:endParaRPr lang="en-US" sz="788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0.0.7308"/>
  <p:tag name="SLIDO_PRESENTATION_ID" val="d6997fe5-fd2c-4cc8-885b-1ea400ad5ec4"/>
  <p:tag name="SLIDO_EVENT_UUID" val="60d11f58-c59a-4e39-b6de-08693047dc3e"/>
  <p:tag name="SLIDO_EVENT_SECTION_UUID" val="110d2e64-7c7d-4050-80e4-560033c9d30d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1062</Words>
  <Application>Microsoft Office PowerPoint</Application>
  <PresentationFormat>Presentación en pantalla (4:3)</PresentationFormat>
  <Paragraphs>209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Rivas Leonardo</dc:creator>
  <cp:lastModifiedBy>Erick Josué Oran</cp:lastModifiedBy>
  <cp:revision>54</cp:revision>
  <dcterms:created xsi:type="dcterms:W3CDTF">2022-07-27T12:39:02Z</dcterms:created>
  <dcterms:modified xsi:type="dcterms:W3CDTF">2026-03-26T12:15:49Z</dcterms:modified>
</cp:coreProperties>
</file>