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09" r:id="rId2"/>
    <p:sldId id="258" r:id="rId3"/>
    <p:sldId id="311" r:id="rId4"/>
    <p:sldId id="312" r:id="rId5"/>
    <p:sldId id="313" r:id="rId6"/>
    <p:sldId id="314" r:id="rId7"/>
    <p:sldId id="315" r:id="rId8"/>
    <p:sldId id="303" r:id="rId9"/>
    <p:sldId id="304" r:id="rId10"/>
  </p:sldIdLst>
  <p:sldSz cx="9144000" cy="6858000" type="screen4x3"/>
  <p:notesSz cx="6858000" cy="9144000"/>
  <p:custDataLst>
    <p:tags r:id="rId11"/>
  </p:custDataLst>
  <p:defaultTextStyle>
    <a:defPPr>
      <a:defRPr lang="es-D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4BDEAEA-0813-4932-8300-DC6036C2EC60}" v="8" dt="2026-02-16T15:05:49.68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303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22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ntiago Diaz" userId="7824fdb43fe9423d" providerId="LiveId" clId="{BC97CDB8-134A-4616-ADAE-444AD69FCAB7}"/>
    <pc:docChg chg="custSel delSld modSld sldOrd">
      <pc:chgData name="Santiago Diaz" userId="7824fdb43fe9423d" providerId="LiveId" clId="{BC97CDB8-134A-4616-ADAE-444AD69FCAB7}" dt="2026-02-16T15:12:34.770" v="72" actId="478"/>
      <pc:docMkLst>
        <pc:docMk/>
      </pc:docMkLst>
      <pc:sldChg chg="delSp mod delAnim">
        <pc:chgData name="Santiago Diaz" userId="7824fdb43fe9423d" providerId="LiveId" clId="{BC97CDB8-134A-4616-ADAE-444AD69FCAB7}" dt="2026-02-16T15:12:34.770" v="72" actId="478"/>
        <pc:sldMkLst>
          <pc:docMk/>
          <pc:sldMk cId="554487788" sldId="310"/>
        </pc:sldMkLst>
        <pc:spChg chg="del">
          <ac:chgData name="Santiago Diaz" userId="7824fdb43fe9423d" providerId="LiveId" clId="{BC97CDB8-134A-4616-ADAE-444AD69FCAB7}" dt="2026-02-16T15:12:34.770" v="72" actId="478"/>
          <ac:spMkLst>
            <pc:docMk/>
            <pc:sldMk cId="554487788" sldId="310"/>
            <ac:spMk id="3" creationId="{32AEEE41-7906-88A8-C67E-A9036951DA6D}"/>
          </ac:spMkLst>
        </pc:spChg>
        <pc:spChg chg="del">
          <ac:chgData name="Santiago Diaz" userId="7824fdb43fe9423d" providerId="LiveId" clId="{BC97CDB8-134A-4616-ADAE-444AD69FCAB7}" dt="2026-02-16T15:12:34.770" v="72" actId="478"/>
          <ac:spMkLst>
            <pc:docMk/>
            <pc:sldMk cId="554487788" sldId="310"/>
            <ac:spMk id="4" creationId="{72683030-BA12-F9D7-632D-70BF4E822319}"/>
          </ac:spMkLst>
        </pc:spChg>
        <pc:spChg chg="del">
          <ac:chgData name="Santiago Diaz" userId="7824fdb43fe9423d" providerId="LiveId" clId="{BC97CDB8-134A-4616-ADAE-444AD69FCAB7}" dt="2026-02-16T15:12:34.770" v="72" actId="478"/>
          <ac:spMkLst>
            <pc:docMk/>
            <pc:sldMk cId="554487788" sldId="310"/>
            <ac:spMk id="7" creationId="{57A4BA76-4A2A-F99D-121F-37EBA735C0B1}"/>
          </ac:spMkLst>
        </pc:spChg>
        <pc:spChg chg="del">
          <ac:chgData name="Santiago Diaz" userId="7824fdb43fe9423d" providerId="LiveId" clId="{BC97CDB8-134A-4616-ADAE-444AD69FCAB7}" dt="2026-02-16T15:12:34.770" v="72" actId="478"/>
          <ac:spMkLst>
            <pc:docMk/>
            <pc:sldMk cId="554487788" sldId="310"/>
            <ac:spMk id="11" creationId="{78F4574B-0B33-9A5B-48F5-0C1E77ED86D7}"/>
          </ac:spMkLst>
        </pc:spChg>
      </pc:sldChg>
      <pc:sldChg chg="addSp modSp mod modAnim">
        <pc:chgData name="Santiago Diaz" userId="7824fdb43fe9423d" providerId="LiveId" clId="{BC97CDB8-134A-4616-ADAE-444AD69FCAB7}" dt="2026-02-15T17:51:17.345" v="19"/>
        <pc:sldMkLst>
          <pc:docMk/>
          <pc:sldMk cId="130047968" sldId="314"/>
        </pc:sldMkLst>
        <pc:spChg chg="mod">
          <ac:chgData name="Santiago Diaz" userId="7824fdb43fe9423d" providerId="LiveId" clId="{BC97CDB8-134A-4616-ADAE-444AD69FCAB7}" dt="2026-02-15T17:50:01.010" v="0" actId="1076"/>
          <ac:spMkLst>
            <pc:docMk/>
            <pc:sldMk cId="130047968" sldId="314"/>
            <ac:spMk id="3" creationId="{022AF922-7E5A-E862-CC84-5885BBE1F179}"/>
          </ac:spMkLst>
        </pc:spChg>
        <pc:spChg chg="add mod">
          <ac:chgData name="Santiago Diaz" userId="7824fdb43fe9423d" providerId="LiveId" clId="{BC97CDB8-134A-4616-ADAE-444AD69FCAB7}" dt="2026-02-15T17:51:04.100" v="17" actId="13822"/>
          <ac:spMkLst>
            <pc:docMk/>
            <pc:sldMk cId="130047968" sldId="314"/>
            <ac:spMk id="4" creationId="{A24CEAE3-2DB7-9080-6A9B-73A76BEFB07B}"/>
          </ac:spMkLst>
        </pc:spChg>
      </pc:sldChg>
      <pc:sldChg chg="addSp modSp mod ord">
        <pc:chgData name="Santiago Diaz" userId="7824fdb43fe9423d" providerId="LiveId" clId="{BC97CDB8-134A-4616-ADAE-444AD69FCAB7}" dt="2026-02-16T15:05:59.880" v="68"/>
        <pc:sldMkLst>
          <pc:docMk/>
          <pc:sldMk cId="1517729204" sldId="315"/>
        </pc:sldMkLst>
        <pc:spChg chg="add mod">
          <ac:chgData name="Santiago Diaz" userId="7824fdb43fe9423d" providerId="LiveId" clId="{BC97CDB8-134A-4616-ADAE-444AD69FCAB7}" dt="2026-02-16T15:05:18.461" v="66" actId="20577"/>
          <ac:spMkLst>
            <pc:docMk/>
            <pc:sldMk cId="1517729204" sldId="315"/>
            <ac:spMk id="2" creationId="{2E5F58F1-280D-B6A4-ADB5-F2F4BA378481}"/>
          </ac:spMkLst>
        </pc:spChg>
        <pc:spChg chg="mod">
          <ac:chgData name="Santiago Diaz" userId="7824fdb43fe9423d" providerId="LiveId" clId="{BC97CDB8-134A-4616-ADAE-444AD69FCAB7}" dt="2026-02-16T15:05:03.756" v="45" actId="20577"/>
          <ac:spMkLst>
            <pc:docMk/>
            <pc:sldMk cId="1517729204" sldId="315"/>
            <ac:spMk id="3" creationId="{6D4C9C98-1A6A-B5A8-4882-D0F8E0812FCA}"/>
          </ac:spMkLst>
        </pc:spChg>
      </pc:sldChg>
      <pc:sldChg chg="del">
        <pc:chgData name="Santiago Diaz" userId="7824fdb43fe9423d" providerId="LiveId" clId="{BC97CDB8-134A-4616-ADAE-444AD69FCAB7}" dt="2026-02-16T15:06:05.372" v="69" actId="2696"/>
        <pc:sldMkLst>
          <pc:docMk/>
          <pc:sldMk cId="2925249686" sldId="316"/>
        </pc:sldMkLst>
      </pc:sldChg>
      <pc:sldChg chg="del">
        <pc:chgData name="Santiago Diaz" userId="7824fdb43fe9423d" providerId="LiveId" clId="{BC97CDB8-134A-4616-ADAE-444AD69FCAB7}" dt="2026-02-16T15:06:05.372" v="69" actId="2696"/>
        <pc:sldMkLst>
          <pc:docMk/>
          <pc:sldMk cId="250072389" sldId="317"/>
        </pc:sldMkLst>
      </pc:sldChg>
      <pc:sldChg chg="del">
        <pc:chgData name="Santiago Diaz" userId="7824fdb43fe9423d" providerId="LiveId" clId="{BC97CDB8-134A-4616-ADAE-444AD69FCAB7}" dt="2026-02-16T15:06:05.372" v="69" actId="2696"/>
        <pc:sldMkLst>
          <pc:docMk/>
          <pc:sldMk cId="2210497401" sldId="318"/>
        </pc:sldMkLst>
      </pc:sldChg>
      <pc:sldChg chg="del">
        <pc:chgData name="Santiago Diaz" userId="7824fdb43fe9423d" providerId="LiveId" clId="{BC97CDB8-134A-4616-ADAE-444AD69FCAB7}" dt="2026-02-16T15:06:05.372" v="69" actId="2696"/>
        <pc:sldMkLst>
          <pc:docMk/>
          <pc:sldMk cId="3024206600" sldId="319"/>
        </pc:sldMkLst>
      </pc:sldChg>
      <pc:sldChg chg="del">
        <pc:chgData name="Santiago Diaz" userId="7824fdb43fe9423d" providerId="LiveId" clId="{BC97CDB8-134A-4616-ADAE-444AD69FCAB7}" dt="2026-02-16T15:06:13.355" v="70" actId="2696"/>
        <pc:sldMkLst>
          <pc:docMk/>
          <pc:sldMk cId="2346679068" sldId="320"/>
        </pc:sldMkLst>
      </pc:sldChg>
      <pc:sldChg chg="del">
        <pc:chgData name="Santiago Diaz" userId="7824fdb43fe9423d" providerId="LiveId" clId="{BC97CDB8-134A-4616-ADAE-444AD69FCAB7}" dt="2026-02-16T15:06:13.355" v="70" actId="2696"/>
        <pc:sldMkLst>
          <pc:docMk/>
          <pc:sldMk cId="138502495" sldId="321"/>
        </pc:sldMkLst>
      </pc:sldChg>
      <pc:sldChg chg="del">
        <pc:chgData name="Santiago Diaz" userId="7824fdb43fe9423d" providerId="LiveId" clId="{BC97CDB8-134A-4616-ADAE-444AD69FCAB7}" dt="2026-02-16T15:06:13.355" v="70" actId="2696"/>
        <pc:sldMkLst>
          <pc:docMk/>
          <pc:sldMk cId="2995659717" sldId="322"/>
        </pc:sldMkLst>
      </pc:sldChg>
      <pc:sldChg chg="del">
        <pc:chgData name="Santiago Diaz" userId="7824fdb43fe9423d" providerId="LiveId" clId="{BC97CDB8-134A-4616-ADAE-444AD69FCAB7}" dt="2026-02-16T15:06:13.355" v="70" actId="2696"/>
        <pc:sldMkLst>
          <pc:docMk/>
          <pc:sldMk cId="3409522165" sldId="323"/>
        </pc:sldMkLst>
      </pc:sldChg>
      <pc:sldChg chg="del">
        <pc:chgData name="Santiago Diaz" userId="7824fdb43fe9423d" providerId="LiveId" clId="{BC97CDB8-134A-4616-ADAE-444AD69FCAB7}" dt="2026-02-16T15:06:13.355" v="70" actId="2696"/>
        <pc:sldMkLst>
          <pc:docMk/>
          <pc:sldMk cId="2971774939" sldId="324"/>
        </pc:sldMkLst>
      </pc:sldChg>
      <pc:sldChg chg="del">
        <pc:chgData name="Santiago Diaz" userId="7824fdb43fe9423d" providerId="LiveId" clId="{BC97CDB8-134A-4616-ADAE-444AD69FCAB7}" dt="2026-02-16T15:06:13.355" v="70" actId="2696"/>
        <pc:sldMkLst>
          <pc:docMk/>
          <pc:sldMk cId="4007048301" sldId="325"/>
        </pc:sldMkLst>
      </pc:sldChg>
      <pc:sldChg chg="del">
        <pc:chgData name="Santiago Diaz" userId="7824fdb43fe9423d" providerId="LiveId" clId="{BC97CDB8-134A-4616-ADAE-444AD69FCAB7}" dt="2026-02-16T15:06:22.227" v="71" actId="2696"/>
        <pc:sldMkLst>
          <pc:docMk/>
          <pc:sldMk cId="3867647615" sldId="326"/>
        </pc:sldMkLst>
      </pc:sldChg>
      <pc:sldChg chg="del">
        <pc:chgData name="Santiago Diaz" userId="7824fdb43fe9423d" providerId="LiveId" clId="{BC97CDB8-134A-4616-ADAE-444AD69FCAB7}" dt="2026-02-16T15:06:22.227" v="71" actId="2696"/>
        <pc:sldMkLst>
          <pc:docMk/>
          <pc:sldMk cId="1167675782" sldId="327"/>
        </pc:sldMkLst>
      </pc:sldChg>
      <pc:sldChg chg="del">
        <pc:chgData name="Santiago Diaz" userId="7824fdb43fe9423d" providerId="LiveId" clId="{BC97CDB8-134A-4616-ADAE-444AD69FCAB7}" dt="2026-02-16T15:06:22.227" v="71" actId="2696"/>
        <pc:sldMkLst>
          <pc:docMk/>
          <pc:sldMk cId="730225734" sldId="328"/>
        </pc:sldMkLst>
      </pc:sldChg>
      <pc:sldChg chg="del">
        <pc:chgData name="Santiago Diaz" userId="7824fdb43fe9423d" providerId="LiveId" clId="{BC97CDB8-134A-4616-ADAE-444AD69FCAB7}" dt="2026-02-16T15:06:22.227" v="71" actId="2696"/>
        <pc:sldMkLst>
          <pc:docMk/>
          <pc:sldMk cId="3251571694" sldId="329"/>
        </pc:sldMkLst>
      </pc:sldChg>
      <pc:sldChg chg="del">
        <pc:chgData name="Santiago Diaz" userId="7824fdb43fe9423d" providerId="LiveId" clId="{BC97CDB8-134A-4616-ADAE-444AD69FCAB7}" dt="2026-02-16T15:06:22.227" v="71" actId="2696"/>
        <pc:sldMkLst>
          <pc:docMk/>
          <pc:sldMk cId="2798368722" sldId="330"/>
        </pc:sldMkLst>
      </pc:sldChg>
      <pc:sldChg chg="del">
        <pc:chgData name="Santiago Diaz" userId="7824fdb43fe9423d" providerId="LiveId" clId="{BC97CDB8-134A-4616-ADAE-444AD69FCAB7}" dt="2026-02-16T15:06:22.227" v="71" actId="2696"/>
        <pc:sldMkLst>
          <pc:docMk/>
          <pc:sldMk cId="1456215776" sldId="331"/>
        </pc:sldMkLst>
      </pc:sldChg>
      <pc:sldChg chg="del">
        <pc:chgData name="Santiago Diaz" userId="7824fdb43fe9423d" providerId="LiveId" clId="{BC97CDB8-134A-4616-ADAE-444AD69FCAB7}" dt="2026-02-16T15:06:22.227" v="71" actId="2696"/>
        <pc:sldMkLst>
          <pc:docMk/>
          <pc:sldMk cId="1547574700" sldId="332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8152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1045A-5D2C-4462-9C41-1EF35B0608E9}" type="datetimeFigureOut">
              <a:rPr lang="es-DO" smtClean="0"/>
              <a:t>16/2/2026</a:t>
            </a:fld>
            <a:endParaRPr lang="es-D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F8B5D-93B7-4240-B837-377C98966CCF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566103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1045A-5D2C-4462-9C41-1EF35B0608E9}" type="datetimeFigureOut">
              <a:rPr lang="es-DO" smtClean="0"/>
              <a:t>16/2/2026</a:t>
            </a:fld>
            <a:endParaRPr lang="es-D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F8B5D-93B7-4240-B837-377C98966CCF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2304936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277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1045A-5D2C-4462-9C41-1EF35B0608E9}" type="datetimeFigureOut">
              <a:rPr lang="es-DO" smtClean="0"/>
              <a:t>16/2/2026</a:t>
            </a:fld>
            <a:endParaRPr lang="es-D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F8B5D-93B7-4240-B837-377C98966CCF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8365486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1045A-5D2C-4462-9C41-1EF35B0608E9}" type="datetimeFigureOut">
              <a:rPr lang="es-DO" smtClean="0"/>
              <a:t>16/2/2026</a:t>
            </a:fld>
            <a:endParaRPr lang="es-D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F8B5D-93B7-4240-B837-377C98966CCF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930929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1045A-5D2C-4462-9C41-1EF35B0608E9}" type="datetimeFigureOut">
              <a:rPr lang="es-DO" smtClean="0"/>
              <a:t>16/2/2026</a:t>
            </a:fld>
            <a:endParaRPr lang="es-D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F8B5D-93B7-4240-B837-377C98966CCF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509660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1045A-5D2C-4462-9C41-1EF35B0608E9}" type="datetimeFigureOut">
              <a:rPr lang="es-DO" smtClean="0"/>
              <a:t>16/2/2026</a:t>
            </a:fld>
            <a:endParaRPr lang="es-D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F8B5D-93B7-4240-B837-377C98966CCF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8271545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1045A-5D2C-4462-9C41-1EF35B0608E9}" type="datetimeFigureOut">
              <a:rPr lang="es-DO" smtClean="0"/>
              <a:t>16/2/2026</a:t>
            </a:fld>
            <a:endParaRPr lang="es-D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F8B5D-93B7-4240-B837-377C98966CCF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4238735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1045A-5D2C-4462-9C41-1EF35B0608E9}" type="datetimeFigureOut">
              <a:rPr lang="es-DO" smtClean="0"/>
              <a:t>16/2/2026</a:t>
            </a:fld>
            <a:endParaRPr lang="es-D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F8B5D-93B7-4240-B837-377C98966CCF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9426446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1045A-5D2C-4462-9C41-1EF35B0608E9}" type="datetimeFigureOut">
              <a:rPr lang="es-DO" smtClean="0"/>
              <a:t>16/2/2026</a:t>
            </a:fld>
            <a:endParaRPr lang="es-D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F8B5D-93B7-4240-B837-377C98966CCF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659797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21045A-5D2C-4462-9C41-1EF35B0608E9}" type="datetimeFigureOut">
              <a:rPr lang="es-DO" smtClean="0"/>
              <a:t>16/2/2026</a:t>
            </a:fld>
            <a:endParaRPr lang="es-D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D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CF8B5D-93B7-4240-B837-377C98966CCF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87307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d.docs.live.net/7824fdb43fe9423d/respaldo%20santiago%20diaz/santiago%20diaz/ECLOF%20ONG/febrero%202026/Modulo%20I%20sesion%20I/Mapa%20basico%20de%20riesgos.xlsx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forms.gle/it2igHGJC1rEYSNdA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6894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EBCFF122-6828-2C2D-55D1-29521D7105C7}"/>
              </a:ext>
            </a:extLst>
          </p:cNvPr>
          <p:cNvSpPr txBox="1"/>
          <p:nvPr/>
        </p:nvSpPr>
        <p:spPr>
          <a:xfrm>
            <a:off x="451022" y="982176"/>
            <a:ext cx="8241956" cy="489364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7472" indent="-347472" algn="l" rtl="0" eaLnBrk="1" latinLnBrk="0" hangingPunct="1">
              <a:buNone/>
            </a:pPr>
            <a:r>
              <a:rPr lang="es-NI" sz="2400" b="1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Conceptos clave</a:t>
            </a:r>
          </a:p>
          <a:p>
            <a:pPr marL="347472" indent="-347472" algn="l" rtl="0" eaLnBrk="1" latinLnBrk="0" hangingPunct="1">
              <a:buNone/>
            </a:pPr>
            <a:endParaRPr lang="es-NI" sz="240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347472" indent="-347472" algn="l" rtl="0" eaLnBrk="1" latinLnBrk="0" hangingPunct="1">
              <a:buFont typeface="+mj-lt"/>
              <a:buAutoNum type="arabicPeriod"/>
            </a:pPr>
            <a:r>
              <a:rPr lang="es-NI" sz="2400" b="1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Riesgo:</a:t>
            </a:r>
            <a:r>
              <a:rPr lang="es-NI" sz="24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probabilidad de que un evento afecte los objetivos, positiva o negativamente.</a:t>
            </a:r>
          </a:p>
          <a:p>
            <a:pPr marL="347472" indent="-347472" algn="l" rtl="0" eaLnBrk="1" latinLnBrk="0" hangingPunct="1">
              <a:buFont typeface="+mj-lt"/>
              <a:buAutoNum type="arabicPeriod"/>
            </a:pPr>
            <a:endParaRPr lang="es-NI" sz="240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347472" indent="-347472" algn="l" rtl="0" eaLnBrk="1" latinLnBrk="0" hangingPunct="1">
              <a:buFont typeface="+mj-lt"/>
              <a:buAutoNum type="arabicPeriod"/>
            </a:pPr>
            <a:r>
              <a:rPr lang="es-NI" sz="2400" b="1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Incertidumbre:</a:t>
            </a:r>
            <a:r>
              <a:rPr lang="es-NI" sz="24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desconocimiento sobre qué y cuándo ocurrirá algo.</a:t>
            </a:r>
          </a:p>
          <a:p>
            <a:pPr marL="347472" indent="-347472" algn="l" rtl="0" eaLnBrk="1" latinLnBrk="0" hangingPunct="1">
              <a:buFont typeface="+mj-lt"/>
              <a:buAutoNum type="arabicPeriod"/>
            </a:pPr>
            <a:endParaRPr lang="es-NI" sz="240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347472" indent="-347472" algn="l" rtl="0" eaLnBrk="1" latinLnBrk="0" hangingPunct="1">
              <a:buFont typeface="+mj-lt"/>
              <a:buAutoNum type="arabicPeriod"/>
            </a:pPr>
            <a:r>
              <a:rPr lang="es-NI" sz="2400" b="1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Impacto:</a:t>
            </a:r>
            <a:r>
              <a:rPr lang="es-NI" sz="24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grado de efecto del evento en recursos, reputación, operaciones y relaciones.</a:t>
            </a:r>
          </a:p>
          <a:p>
            <a:pPr marL="347472" indent="-347472" algn="l" rtl="0" eaLnBrk="1" latinLnBrk="0" hangingPunct="1">
              <a:buFont typeface="+mj-lt"/>
              <a:buAutoNum type="arabicPeriod"/>
            </a:pPr>
            <a:endParaRPr lang="es-NI" sz="240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347472" indent="-347472" algn="l" rtl="0" eaLnBrk="1" latinLnBrk="0" hangingPunct="1">
              <a:buFont typeface="+mj-lt"/>
              <a:buAutoNum type="arabicPeriod"/>
            </a:pPr>
            <a:r>
              <a:rPr lang="es-NI" sz="2400" b="1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Enfoque preventivo:</a:t>
            </a:r>
            <a:r>
              <a:rPr lang="es-NI" sz="24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medidas para anticipar problemas mediante controles y monitoreo.</a:t>
            </a:r>
            <a:endParaRPr lang="es-NI" sz="2400" dirty="0"/>
          </a:p>
        </p:txBody>
      </p:sp>
    </p:spTree>
    <p:extLst>
      <p:ext uri="{BB962C8B-B14F-4D97-AF65-F5344CB8AC3E}">
        <p14:creationId xmlns:p14="http://schemas.microsoft.com/office/powerpoint/2010/main" val="1484641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466150B6-0A8F-534A-8D0E-92F5C329BD80}"/>
              </a:ext>
            </a:extLst>
          </p:cNvPr>
          <p:cNvSpPr txBox="1"/>
          <p:nvPr/>
        </p:nvSpPr>
        <p:spPr>
          <a:xfrm>
            <a:off x="580768" y="484646"/>
            <a:ext cx="8192529" cy="532453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None/>
            </a:pPr>
            <a:r>
              <a:rPr lang="es-NI" sz="2000" b="1" dirty="0"/>
              <a:t>Tipos de riesgo (en cooperativas) – ejemplos</a:t>
            </a:r>
          </a:p>
          <a:p>
            <a:pPr>
              <a:buNone/>
            </a:pPr>
            <a:endParaRPr lang="es-NI" sz="2000" b="1" dirty="0"/>
          </a:p>
          <a:p>
            <a:pPr marL="342900" indent="-342900">
              <a:buFont typeface="+mj-lt"/>
              <a:buAutoNum type="arabicPeriod"/>
            </a:pPr>
            <a:r>
              <a:rPr lang="es-NI" sz="2000" b="1" dirty="0"/>
              <a:t>Crédito:</a:t>
            </a:r>
            <a:r>
              <a:rPr lang="es-NI" sz="2000" dirty="0"/>
              <a:t> mora sube por mala evaluación / sobreendeudamiento.</a:t>
            </a:r>
          </a:p>
          <a:p>
            <a:pPr marL="342900" indent="-342900">
              <a:buFont typeface="+mj-lt"/>
              <a:buAutoNum type="arabicPeriod"/>
            </a:pPr>
            <a:endParaRPr lang="es-NI" sz="2000" dirty="0"/>
          </a:p>
          <a:p>
            <a:pPr marL="342900" indent="-342900">
              <a:buFont typeface="+mj-lt"/>
              <a:buAutoNum type="arabicPeriod"/>
            </a:pPr>
            <a:r>
              <a:rPr lang="es-NI" sz="2000" b="1" dirty="0"/>
              <a:t>Liquidez:</a:t>
            </a:r>
            <a:r>
              <a:rPr lang="es-NI" sz="2000" dirty="0"/>
              <a:t> falta efectivo por mala planificación de pagos/captaciones.</a:t>
            </a:r>
          </a:p>
          <a:p>
            <a:pPr marL="342900" indent="-342900">
              <a:buFont typeface="+mj-lt"/>
              <a:buAutoNum type="arabicPeriod"/>
            </a:pPr>
            <a:endParaRPr lang="es-NI" sz="2000" dirty="0"/>
          </a:p>
          <a:p>
            <a:pPr marL="342900" indent="-342900">
              <a:buFont typeface="+mj-lt"/>
              <a:buAutoNum type="arabicPeriod"/>
            </a:pPr>
            <a:r>
              <a:rPr lang="es-NI" sz="2000" b="1" dirty="0"/>
              <a:t>Operativo:</a:t>
            </a:r>
            <a:r>
              <a:rPr lang="es-NI" sz="2000" dirty="0"/>
              <a:t> errores de proceso, documentación incompleta, fallas de control.</a:t>
            </a:r>
          </a:p>
          <a:p>
            <a:pPr marL="342900" indent="-342900">
              <a:buFont typeface="+mj-lt"/>
              <a:buAutoNum type="arabicPeriod"/>
            </a:pPr>
            <a:endParaRPr lang="es-NI" sz="2000" dirty="0"/>
          </a:p>
          <a:p>
            <a:pPr marL="342900" indent="-342900">
              <a:buFont typeface="+mj-lt"/>
              <a:buAutoNum type="arabicPeriod"/>
            </a:pPr>
            <a:r>
              <a:rPr lang="es-NI" sz="2000" b="1" dirty="0"/>
              <a:t>Tecnológico:</a:t>
            </a:r>
            <a:r>
              <a:rPr lang="es-NI" sz="2000" dirty="0"/>
              <a:t> caídas de sistema, accesos indebidos, mala gestión de datos.</a:t>
            </a:r>
          </a:p>
          <a:p>
            <a:pPr marL="342900" indent="-342900">
              <a:buFont typeface="+mj-lt"/>
              <a:buAutoNum type="arabicPeriod"/>
            </a:pPr>
            <a:endParaRPr lang="es-NI" sz="2000" dirty="0"/>
          </a:p>
          <a:p>
            <a:pPr marL="342900" indent="-342900">
              <a:buFont typeface="+mj-lt"/>
              <a:buAutoNum type="arabicPeriod"/>
            </a:pPr>
            <a:r>
              <a:rPr lang="es-NI" sz="2000" b="1" dirty="0"/>
              <a:t>Reputacional:</a:t>
            </a:r>
            <a:r>
              <a:rPr lang="es-NI" sz="2000" dirty="0"/>
              <a:t> quejas no atendidas, casos públicos, pérdida de confianza.</a:t>
            </a:r>
          </a:p>
          <a:p>
            <a:pPr marL="342900" indent="-342900">
              <a:buFont typeface="+mj-lt"/>
              <a:buAutoNum type="arabicPeriod"/>
            </a:pPr>
            <a:endParaRPr lang="es-NI" sz="2000" dirty="0"/>
          </a:p>
          <a:p>
            <a:pPr marL="342900" indent="-342900">
              <a:buFont typeface="+mj-lt"/>
              <a:buAutoNum type="arabicPeriod"/>
            </a:pPr>
            <a:r>
              <a:rPr lang="es-NI" sz="2000" b="1" dirty="0"/>
              <a:t>Legal/Regulatorio:</a:t>
            </a:r>
            <a:r>
              <a:rPr lang="es-NI" sz="2000" dirty="0"/>
              <a:t> incumplir normas, reportes, políticas internas.</a:t>
            </a:r>
          </a:p>
          <a:p>
            <a:pPr marL="342900" indent="-342900">
              <a:buFont typeface="+mj-lt"/>
              <a:buAutoNum type="arabicPeriod"/>
            </a:pPr>
            <a:endParaRPr lang="es-NI" sz="2000" dirty="0"/>
          </a:p>
          <a:p>
            <a:pPr marL="342900" indent="-342900">
              <a:buFont typeface="+mj-lt"/>
              <a:buAutoNum type="arabicPeriod"/>
            </a:pPr>
            <a:r>
              <a:rPr lang="es-NI" sz="2000" b="1" dirty="0"/>
              <a:t>Estratégico:</a:t>
            </a:r>
            <a:r>
              <a:rPr lang="es-NI" sz="2000" dirty="0"/>
              <a:t> decisiones grandes sin análisis (crecimiento agresivo, nuevos productos sin control).</a:t>
            </a:r>
          </a:p>
        </p:txBody>
      </p:sp>
    </p:spTree>
    <p:extLst>
      <p:ext uri="{BB962C8B-B14F-4D97-AF65-F5344CB8AC3E}">
        <p14:creationId xmlns:p14="http://schemas.microsoft.com/office/powerpoint/2010/main" val="428493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1627DF0A-5AFD-E0A6-E03F-BEE605032455}"/>
              </a:ext>
            </a:extLst>
          </p:cNvPr>
          <p:cNvSpPr txBox="1"/>
          <p:nvPr/>
        </p:nvSpPr>
        <p:spPr>
          <a:xfrm>
            <a:off x="704335" y="937733"/>
            <a:ext cx="7933038" cy="452431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None/>
            </a:pPr>
            <a:r>
              <a:rPr lang="es-NI" sz="2400" b="1" dirty="0"/>
              <a:t>Marco integral (modelo simple “de 5 pasos”)</a:t>
            </a:r>
          </a:p>
          <a:p>
            <a:pPr>
              <a:buNone/>
            </a:pPr>
            <a:endParaRPr lang="es-NI" sz="2400" b="1" dirty="0"/>
          </a:p>
          <a:p>
            <a:pPr marL="342900" indent="-342900">
              <a:buFont typeface="+mj-lt"/>
              <a:buAutoNum type="arabicPeriod"/>
            </a:pPr>
            <a:r>
              <a:rPr lang="es-NI" sz="2400" b="1" dirty="0"/>
              <a:t>Identificar</a:t>
            </a:r>
            <a:r>
              <a:rPr lang="es-NI" sz="2400" dirty="0"/>
              <a:t> riesgos (qué podría salir mal)</a:t>
            </a:r>
          </a:p>
          <a:p>
            <a:pPr marL="342900" indent="-342900">
              <a:buFont typeface="+mj-lt"/>
              <a:buAutoNum type="arabicPeriod"/>
            </a:pPr>
            <a:endParaRPr lang="es-NI" sz="2400" dirty="0"/>
          </a:p>
          <a:p>
            <a:pPr marL="342900" indent="-342900">
              <a:buFont typeface="+mj-lt"/>
              <a:buAutoNum type="arabicPeriod"/>
            </a:pPr>
            <a:r>
              <a:rPr lang="es-NI" sz="2400" b="1" dirty="0"/>
              <a:t>Evaluar</a:t>
            </a:r>
            <a:r>
              <a:rPr lang="es-NI" sz="2400" dirty="0"/>
              <a:t> (probabilidad e impacto)</a:t>
            </a:r>
          </a:p>
          <a:p>
            <a:pPr marL="342900" indent="-342900">
              <a:buFont typeface="+mj-lt"/>
              <a:buAutoNum type="arabicPeriod"/>
            </a:pPr>
            <a:endParaRPr lang="es-NI" sz="2400" dirty="0"/>
          </a:p>
          <a:p>
            <a:pPr marL="342900" indent="-342900">
              <a:buFont typeface="+mj-lt"/>
              <a:buAutoNum type="arabicPeriod"/>
            </a:pPr>
            <a:r>
              <a:rPr lang="es-NI" sz="2400" b="1" dirty="0"/>
              <a:t>Mitigar</a:t>
            </a:r>
            <a:r>
              <a:rPr lang="es-NI" sz="2400" dirty="0"/>
              <a:t> (controles, políticas, capacitación, límites)</a:t>
            </a:r>
          </a:p>
          <a:p>
            <a:pPr marL="342900" indent="-342900">
              <a:buFont typeface="+mj-lt"/>
              <a:buAutoNum type="arabicPeriod"/>
            </a:pPr>
            <a:endParaRPr lang="es-NI" sz="2400" dirty="0"/>
          </a:p>
          <a:p>
            <a:pPr marL="342900" indent="-342900">
              <a:buFont typeface="+mj-lt"/>
              <a:buAutoNum type="arabicPeriod"/>
            </a:pPr>
            <a:r>
              <a:rPr lang="es-NI" sz="2400" b="1" dirty="0"/>
              <a:t>Monitorear</a:t>
            </a:r>
            <a:r>
              <a:rPr lang="es-NI" sz="2400" dirty="0"/>
              <a:t> (indicadores, alertas tempranas, seguimiento)</a:t>
            </a:r>
          </a:p>
          <a:p>
            <a:pPr marL="342900" indent="-342900">
              <a:buFont typeface="+mj-lt"/>
              <a:buAutoNum type="arabicPeriod"/>
            </a:pPr>
            <a:endParaRPr lang="es-NI" sz="2400" dirty="0"/>
          </a:p>
          <a:p>
            <a:pPr marL="342900" indent="-342900">
              <a:buFont typeface="+mj-lt"/>
              <a:buAutoNum type="arabicPeriod"/>
            </a:pPr>
            <a:r>
              <a:rPr lang="es-NI" sz="2400" b="1" dirty="0"/>
              <a:t>Reportar y mejorar</a:t>
            </a:r>
            <a:r>
              <a:rPr lang="es-NI" sz="2400" dirty="0"/>
              <a:t> (comités, gerencia, junta, acciones correctivas)</a:t>
            </a:r>
          </a:p>
        </p:txBody>
      </p:sp>
    </p:spTree>
    <p:extLst>
      <p:ext uri="{BB962C8B-B14F-4D97-AF65-F5344CB8AC3E}">
        <p14:creationId xmlns:p14="http://schemas.microsoft.com/office/powerpoint/2010/main" val="1454118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8455D499-7E06-24B8-A19B-C8826029008D}"/>
              </a:ext>
            </a:extLst>
          </p:cNvPr>
          <p:cNvSpPr txBox="1"/>
          <p:nvPr/>
        </p:nvSpPr>
        <p:spPr>
          <a:xfrm>
            <a:off x="2153164" y="790832"/>
            <a:ext cx="4837671" cy="489364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None/>
            </a:pPr>
            <a:r>
              <a:rPr lang="es-NI" sz="2400" b="1" dirty="0"/>
              <a:t>Cultura de riesgo</a:t>
            </a:r>
          </a:p>
          <a:p>
            <a:pPr>
              <a:buNone/>
            </a:pPr>
            <a:endParaRPr lang="es-NI" sz="2400" b="1" dirty="0"/>
          </a:p>
          <a:p>
            <a:pPr>
              <a:buFont typeface="Arial" panose="020B0604020202020204" pitchFamily="34" charset="0"/>
              <a:buChar char="•"/>
            </a:pPr>
            <a:r>
              <a:rPr lang="es-NI" sz="2400" dirty="0">
                <a:solidFill>
                  <a:srgbClr val="FF0000"/>
                </a:solidFill>
              </a:rPr>
              <a:t>Señales de cultura débil: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s-NI" sz="2400" dirty="0">
                <a:solidFill>
                  <a:srgbClr val="FF0000"/>
                </a:solidFill>
              </a:rPr>
              <a:t>se aprueba por presión,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s-NI" sz="2400" dirty="0">
                <a:solidFill>
                  <a:srgbClr val="FF0000"/>
                </a:solidFill>
              </a:rPr>
              <a:t>no se documenta,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s-NI" sz="2400" dirty="0">
                <a:solidFill>
                  <a:srgbClr val="FF0000"/>
                </a:solidFill>
              </a:rPr>
              <a:t>nadie revisa,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s-NI" sz="2400" dirty="0">
                <a:solidFill>
                  <a:srgbClr val="FF0000"/>
                </a:solidFill>
              </a:rPr>
              <a:t>se ocultan errores.</a:t>
            </a:r>
          </a:p>
          <a:p>
            <a:pPr>
              <a:buFont typeface="Arial" panose="020B0604020202020204" pitchFamily="34" charset="0"/>
              <a:buChar char="•"/>
            </a:pPr>
            <a:endParaRPr lang="es-NI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es-NI" sz="2400" dirty="0">
                <a:solidFill>
                  <a:srgbClr val="00B050"/>
                </a:solidFill>
              </a:rPr>
              <a:t>Señales de cultura fuerte: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s-NI" sz="2400" dirty="0">
                <a:solidFill>
                  <a:srgbClr val="00B050"/>
                </a:solidFill>
              </a:rPr>
              <a:t>se reporta a tiempo,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s-NI" sz="2400" dirty="0">
                <a:solidFill>
                  <a:srgbClr val="00B050"/>
                </a:solidFill>
              </a:rPr>
              <a:t>se cumple política,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s-NI" sz="2400" dirty="0">
                <a:solidFill>
                  <a:srgbClr val="00B050"/>
                </a:solidFill>
              </a:rPr>
              <a:t>se aprende del error,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s-NI" sz="2400" dirty="0">
                <a:solidFill>
                  <a:srgbClr val="00B050"/>
                </a:solidFill>
              </a:rPr>
              <a:t>hay límites claros.</a:t>
            </a:r>
          </a:p>
        </p:txBody>
      </p:sp>
    </p:spTree>
    <p:extLst>
      <p:ext uri="{BB962C8B-B14F-4D97-AF65-F5344CB8AC3E}">
        <p14:creationId xmlns:p14="http://schemas.microsoft.com/office/powerpoint/2010/main" val="1991070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022AF922-7E5A-E862-CC84-5885BBE1F179}"/>
              </a:ext>
            </a:extLst>
          </p:cNvPr>
          <p:cNvSpPr txBox="1"/>
          <p:nvPr/>
        </p:nvSpPr>
        <p:spPr>
          <a:xfrm>
            <a:off x="902043" y="617838"/>
            <a:ext cx="7339913" cy="378565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None/>
            </a:pPr>
            <a:r>
              <a:rPr lang="es-NI" sz="2000" b="1" dirty="0"/>
              <a:t>Plantilla 1: Mapa básico de riesgos</a:t>
            </a:r>
          </a:p>
          <a:p>
            <a:pPr>
              <a:buNone/>
            </a:pPr>
            <a:endParaRPr lang="es-NI" sz="2000" dirty="0"/>
          </a:p>
          <a:p>
            <a:pPr marL="342900" indent="-342900">
              <a:buFont typeface="+mj-lt"/>
              <a:buAutoNum type="arabicPeriod"/>
            </a:pPr>
            <a:r>
              <a:rPr lang="es-NI" sz="2000" dirty="0"/>
              <a:t>Proceso/Área (Crédito, Caja, Tecnología, Cobranza, Gobierno, etc.)</a:t>
            </a:r>
          </a:p>
          <a:p>
            <a:pPr marL="342900" indent="-342900">
              <a:buFont typeface="+mj-lt"/>
              <a:buAutoNum type="arabicPeriod"/>
            </a:pPr>
            <a:r>
              <a:rPr lang="es-NI" sz="2000" dirty="0"/>
              <a:t>Riesgo (en 1 línea)</a:t>
            </a:r>
          </a:p>
          <a:p>
            <a:pPr marL="342900" indent="-342900">
              <a:buFont typeface="+mj-lt"/>
              <a:buAutoNum type="arabicPeriod"/>
            </a:pPr>
            <a:r>
              <a:rPr lang="es-NI" sz="2000" dirty="0"/>
              <a:t>Causa principal</a:t>
            </a:r>
          </a:p>
          <a:p>
            <a:pPr marL="342900" indent="-342900">
              <a:buFont typeface="+mj-lt"/>
              <a:buAutoNum type="arabicPeriod"/>
            </a:pPr>
            <a:r>
              <a:rPr lang="es-NI" sz="2000" dirty="0"/>
              <a:t>Consecuencia</a:t>
            </a:r>
          </a:p>
          <a:p>
            <a:pPr marL="342900" indent="-342900">
              <a:buFont typeface="+mj-lt"/>
              <a:buAutoNum type="arabicPeriod"/>
            </a:pPr>
            <a:r>
              <a:rPr lang="es-NI" sz="2000" dirty="0"/>
              <a:t>Probabilidad (Baja/Media/Alta)</a:t>
            </a:r>
          </a:p>
          <a:p>
            <a:pPr marL="342900" indent="-342900">
              <a:buFont typeface="+mj-lt"/>
              <a:buAutoNum type="arabicPeriod"/>
            </a:pPr>
            <a:r>
              <a:rPr lang="es-NI" sz="2000" dirty="0"/>
              <a:t>Impacto (Bajo/Medio/Alto)</a:t>
            </a:r>
          </a:p>
          <a:p>
            <a:pPr marL="342900" indent="-342900">
              <a:buFont typeface="+mj-lt"/>
              <a:buAutoNum type="arabicPeriod"/>
            </a:pPr>
            <a:r>
              <a:rPr lang="es-NI" sz="2000" dirty="0"/>
              <a:t>Nivel (P×I: Bajo/Medio/Alto)</a:t>
            </a:r>
          </a:p>
          <a:p>
            <a:pPr marL="342900" indent="-342900">
              <a:buFont typeface="+mj-lt"/>
              <a:buAutoNum type="arabicPeriod"/>
            </a:pPr>
            <a:r>
              <a:rPr lang="es-NI" sz="2000" dirty="0"/>
              <a:t>Control actual</a:t>
            </a:r>
          </a:p>
          <a:p>
            <a:pPr marL="342900" indent="-342900">
              <a:buFont typeface="+mj-lt"/>
              <a:buAutoNum type="arabicPeriod"/>
            </a:pPr>
            <a:r>
              <a:rPr lang="es-NI" sz="2000" dirty="0"/>
              <a:t>Mejora preventiva (acción)</a:t>
            </a:r>
          </a:p>
          <a:p>
            <a:pPr marL="342900" indent="-342900">
              <a:buFont typeface="+mj-lt"/>
              <a:buAutoNum type="arabicPeriod"/>
            </a:pPr>
            <a:r>
              <a:rPr lang="es-NI" sz="2000" dirty="0"/>
              <a:t>Responsable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A24CEAE3-2DB7-9080-6A9B-73A76BEFB07B}"/>
              </a:ext>
            </a:extLst>
          </p:cNvPr>
          <p:cNvSpPr txBox="1"/>
          <p:nvPr/>
        </p:nvSpPr>
        <p:spPr>
          <a:xfrm>
            <a:off x="902043" y="4930346"/>
            <a:ext cx="4843849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Link:		</a:t>
            </a:r>
            <a:r>
              <a:rPr lang="en-US" dirty="0" err="1">
                <a:hlinkClick r:id="rId2"/>
              </a:rPr>
              <a:t>Matriz</a:t>
            </a:r>
            <a:r>
              <a:rPr lang="en-US" dirty="0">
                <a:hlinkClick r:id="rId2"/>
              </a:rPr>
              <a:t> de </a:t>
            </a:r>
            <a:r>
              <a:rPr lang="en-US" dirty="0" err="1">
                <a:hlinkClick r:id="rId2"/>
              </a:rPr>
              <a:t>riesgos</a:t>
            </a:r>
            <a:endParaRPr lang="es-NI" dirty="0"/>
          </a:p>
        </p:txBody>
      </p:sp>
    </p:spTree>
    <p:extLst>
      <p:ext uri="{BB962C8B-B14F-4D97-AF65-F5344CB8AC3E}">
        <p14:creationId xmlns:p14="http://schemas.microsoft.com/office/powerpoint/2010/main" val="130047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6D4C9C98-1A6A-B5A8-4882-D0F8E0812FCA}"/>
              </a:ext>
            </a:extLst>
          </p:cNvPr>
          <p:cNvSpPr txBox="1"/>
          <p:nvPr/>
        </p:nvSpPr>
        <p:spPr>
          <a:xfrm>
            <a:off x="1797908" y="483109"/>
            <a:ext cx="5548184" cy="378565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None/>
            </a:pPr>
            <a:r>
              <a:rPr lang="es-NI" sz="2000" b="1" dirty="0"/>
              <a:t>Formulario: </a:t>
            </a:r>
            <a:r>
              <a:rPr lang="es-NI" sz="2000" b="1" dirty="0" err="1"/>
              <a:t>Checklist</a:t>
            </a:r>
            <a:r>
              <a:rPr lang="es-NI" sz="2000" b="1" dirty="0"/>
              <a:t> cultura de riesgo</a:t>
            </a:r>
          </a:p>
          <a:p>
            <a:pPr>
              <a:buNone/>
            </a:pPr>
            <a:endParaRPr lang="es-NI" sz="2000" b="1" dirty="0"/>
          </a:p>
          <a:p>
            <a:pPr marL="342900" indent="-342900">
              <a:buFont typeface="+mj-lt"/>
              <a:buAutoNum type="arabicPeriod"/>
            </a:pPr>
            <a:r>
              <a:rPr lang="es-NI" sz="2000" dirty="0"/>
              <a:t>¿Se respetan políticas aunque haya presión?</a:t>
            </a:r>
          </a:p>
          <a:p>
            <a:pPr marL="342900" indent="-342900">
              <a:buFont typeface="+mj-lt"/>
              <a:buAutoNum type="arabicPeriod"/>
            </a:pPr>
            <a:endParaRPr lang="es-NI" sz="2000" dirty="0"/>
          </a:p>
          <a:p>
            <a:pPr marL="342900" indent="-342900">
              <a:buFont typeface="+mj-lt"/>
              <a:buAutoNum type="arabicPeriod"/>
            </a:pPr>
            <a:r>
              <a:rPr lang="es-NI" sz="2000" dirty="0"/>
              <a:t>¿Se registran excepciones y se justifican?</a:t>
            </a:r>
          </a:p>
          <a:p>
            <a:pPr marL="342900" indent="-342900">
              <a:buFont typeface="+mj-lt"/>
              <a:buAutoNum type="arabicPeriod"/>
            </a:pPr>
            <a:endParaRPr lang="es-NI" sz="2000" dirty="0"/>
          </a:p>
          <a:p>
            <a:pPr marL="342900" indent="-342900">
              <a:buFont typeface="+mj-lt"/>
              <a:buAutoNum type="arabicPeriod"/>
            </a:pPr>
            <a:r>
              <a:rPr lang="es-NI" sz="2000" dirty="0"/>
              <a:t>¿Hay revisiones independientes?</a:t>
            </a:r>
          </a:p>
          <a:p>
            <a:pPr marL="342900" indent="-342900">
              <a:buFont typeface="+mj-lt"/>
              <a:buAutoNum type="arabicPeriod"/>
            </a:pPr>
            <a:endParaRPr lang="es-NI" sz="2000" dirty="0"/>
          </a:p>
          <a:p>
            <a:pPr marL="342900" indent="-342900">
              <a:buFont typeface="+mj-lt"/>
              <a:buAutoNum type="arabicPeriod"/>
            </a:pPr>
            <a:r>
              <a:rPr lang="es-NI" sz="2000" dirty="0"/>
              <a:t>¿Se usan indicadores y alertas?</a:t>
            </a:r>
          </a:p>
          <a:p>
            <a:pPr marL="342900" indent="-342900">
              <a:buFont typeface="+mj-lt"/>
              <a:buAutoNum type="arabicPeriod"/>
            </a:pPr>
            <a:endParaRPr lang="es-NI" sz="2000" dirty="0"/>
          </a:p>
          <a:p>
            <a:pPr marL="342900" indent="-342900">
              <a:buFont typeface="+mj-lt"/>
              <a:buAutoNum type="arabicPeriod"/>
            </a:pPr>
            <a:r>
              <a:rPr lang="es-NI" sz="2000" dirty="0"/>
              <a:t>¿Se corrigen fallas con acciones?</a:t>
            </a:r>
            <a:br>
              <a:rPr lang="es-NI" sz="2000" dirty="0"/>
            </a:br>
            <a:r>
              <a:rPr lang="es-NI" sz="2000" dirty="0"/>
              <a:t>(escala 0 = no / 1 = a veces / 2 = sí)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2E5F58F1-280D-B6A4-ADB5-F2F4BA378481}"/>
              </a:ext>
            </a:extLst>
          </p:cNvPr>
          <p:cNvSpPr txBox="1"/>
          <p:nvPr/>
        </p:nvSpPr>
        <p:spPr>
          <a:xfrm>
            <a:off x="1124465" y="5004486"/>
            <a:ext cx="62216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Link </a:t>
            </a:r>
            <a:r>
              <a:rPr lang="en-US" dirty="0" err="1"/>
              <a:t>formulario</a:t>
            </a:r>
            <a:r>
              <a:rPr lang="en-US" dirty="0"/>
              <a:t>:  </a:t>
            </a:r>
            <a:r>
              <a:rPr lang="en-US" dirty="0" err="1">
                <a:hlinkClick r:id="rId2"/>
              </a:rPr>
              <a:t>Acceso</a:t>
            </a:r>
            <a:r>
              <a:rPr lang="en-US" dirty="0">
                <a:hlinkClick r:id="rId2"/>
              </a:rPr>
              <a:t> al </a:t>
            </a:r>
            <a:r>
              <a:rPr lang="en-US" dirty="0" err="1">
                <a:hlinkClick r:id="rId2"/>
              </a:rPr>
              <a:t>formulario</a:t>
            </a:r>
            <a:r>
              <a:rPr lang="en-US" dirty="0">
                <a:hlinkClick r:id="rId2"/>
              </a:rPr>
              <a:t> Check </a:t>
            </a:r>
            <a:r>
              <a:rPr lang="en-US" dirty="0" err="1">
                <a:hlinkClick r:id="rId2"/>
              </a:rPr>
              <a:t>cultura</a:t>
            </a:r>
            <a:r>
              <a:rPr lang="en-US" dirty="0">
                <a:hlinkClick r:id="rId2"/>
              </a:rPr>
              <a:t> de </a:t>
            </a:r>
            <a:r>
              <a:rPr lang="en-US" dirty="0" err="1">
                <a:hlinkClick r:id="rId2"/>
              </a:rPr>
              <a:t>riesgos</a:t>
            </a:r>
            <a:r>
              <a:rPr lang="en-US" dirty="0"/>
              <a:t> </a:t>
            </a:r>
            <a:endParaRPr lang="es-NI" dirty="0"/>
          </a:p>
        </p:txBody>
      </p:sp>
    </p:spTree>
    <p:extLst>
      <p:ext uri="{BB962C8B-B14F-4D97-AF65-F5344CB8AC3E}">
        <p14:creationId xmlns:p14="http://schemas.microsoft.com/office/powerpoint/2010/main" val="15177292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t="6667" b="10811"/>
          <a:stretch/>
        </p:blipFill>
        <p:spPr>
          <a:xfrm>
            <a:off x="1600200" y="284205"/>
            <a:ext cx="6858000" cy="5659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8342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4787" y="921730"/>
            <a:ext cx="4930347" cy="4303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71976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APP_VERSION" val="1.20.0.7308"/>
  <p:tag name="SLIDO_PRESENTATION_ID" val="d6997fe5-fd2c-4cc8-885b-1ea400ad5ec4"/>
  <p:tag name="SLIDO_EVENT_UUID" val="60d11f58-c59a-4e39-b6de-08693047dc3e"/>
  <p:tag name="SLIDO_EVENT_SECTION_UUID" val="110d2e64-7c7d-4050-80e4-560033c9d30d"/>
</p:tagLst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1109</TotalTime>
  <Words>357</Words>
  <Application>Microsoft Office PowerPoint</Application>
  <PresentationFormat>Presentación en pantalla (4:3)</PresentationFormat>
  <Paragraphs>73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Rafael Rivas Leonardo</dc:creator>
  <cp:lastModifiedBy>Erick Josué Oran</cp:lastModifiedBy>
  <cp:revision>53</cp:revision>
  <dcterms:created xsi:type="dcterms:W3CDTF">2022-07-27T12:39:02Z</dcterms:created>
  <dcterms:modified xsi:type="dcterms:W3CDTF">2026-02-16T19:07:35Z</dcterms:modified>
</cp:coreProperties>
</file>