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30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310" r:id="rId17"/>
    <p:sldId id="269" r:id="rId18"/>
    <p:sldId id="303" r:id="rId19"/>
    <p:sldId id="304" r:id="rId20"/>
  </p:sldIdLst>
  <p:sldSz cx="9144000" cy="6858000" type="screen4x3"/>
  <p:notesSz cx="6858000" cy="9144000"/>
  <p:custDataLst>
    <p:tags r:id="rId22"/>
  </p:custDataLst>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4498D-D590-4703-9CA1-0639BBFA84C9}" v="1" dt="2026-04-01T18:07:4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94660"/>
  </p:normalViewPr>
  <p:slideViewPr>
    <p:cSldViewPr snapToGrid="0">
      <p:cViewPr>
        <p:scale>
          <a:sx n="160" d="100"/>
          <a:sy n="160" d="100"/>
        </p:scale>
        <p:origin x="-486"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Diaz" userId="7824fdb43fe9423d" providerId="LiveId" clId="{BC97CDB8-134A-4616-ADAE-444AD69FCAB7}"/>
    <pc:docChg chg="undo custSel addSld delSld modSld sldOrd addMainMaster modMainMaster">
      <pc:chgData name="Santiago Diaz" userId="7824fdb43fe9423d" providerId="LiveId" clId="{BC97CDB8-134A-4616-ADAE-444AD69FCAB7}" dt="2026-04-01T22:45:23.512" v="1266" actId="207"/>
      <pc:docMkLst>
        <pc:docMk/>
      </pc:docMkLst>
      <pc:sldChg chg="modSp add del mod ord modClrScheme modAnim chgLayout">
        <pc:chgData name="Santiago Diaz" userId="7824fdb43fe9423d" providerId="LiveId" clId="{BC97CDB8-134A-4616-ADAE-444AD69FCAB7}" dt="2026-03-23T14:11:05.903" v="759" actId="2696"/>
        <pc:sldMkLst>
          <pc:docMk/>
          <pc:sldMk cId="0" sldId="256"/>
        </pc:sldMkLst>
      </pc:sldChg>
      <pc:sldChg chg="modSp add del mod ord setBg modClrScheme modAnim chgLayout">
        <pc:chgData name="Santiago Diaz" userId="7824fdb43fe9423d" providerId="LiveId" clId="{BC97CDB8-134A-4616-ADAE-444AD69FCAB7}" dt="2026-03-23T14:31:57.749" v="760"/>
        <pc:sldMkLst>
          <pc:docMk/>
          <pc:sldMk cId="0" sldId="257"/>
        </pc:sldMkLst>
      </pc:sldChg>
      <pc:sldChg chg="modSp add del mod setBg modClrScheme modAnim chgLayout">
        <pc:chgData name="Santiago Diaz" userId="7824fdb43fe9423d" providerId="LiveId" clId="{BC97CDB8-134A-4616-ADAE-444AD69FCAB7}" dt="2026-03-23T14:31:57.749" v="760"/>
        <pc:sldMkLst>
          <pc:docMk/>
          <pc:sldMk cId="0" sldId="258"/>
        </pc:sldMkLst>
      </pc:sldChg>
      <pc:sldChg chg="addSp modSp add del mod setBg modClrScheme modAnim chgLayout">
        <pc:chgData name="Santiago Diaz" userId="7824fdb43fe9423d" providerId="LiveId" clId="{BC97CDB8-134A-4616-ADAE-444AD69FCAB7}" dt="2026-03-23T14:31:57.749" v="760"/>
        <pc:sldMkLst>
          <pc:docMk/>
          <pc:sldMk cId="0" sldId="259"/>
        </pc:sldMkLst>
      </pc:sldChg>
      <pc:sldChg chg="addSp delSp modSp add del mod setBg modClrScheme modAnim chgLayout">
        <pc:chgData name="Santiago Diaz" userId="7824fdb43fe9423d" providerId="LiveId" clId="{BC97CDB8-134A-4616-ADAE-444AD69FCAB7}" dt="2026-03-23T14:31:57.749" v="760"/>
        <pc:sldMkLst>
          <pc:docMk/>
          <pc:sldMk cId="0" sldId="260"/>
        </pc:sldMkLst>
      </pc:sldChg>
      <pc:sldChg chg="modSp add del mod setBg modClrScheme modAnim chgLayout">
        <pc:chgData name="Santiago Diaz" userId="7824fdb43fe9423d" providerId="LiveId" clId="{BC97CDB8-134A-4616-ADAE-444AD69FCAB7}" dt="2026-03-23T14:31:57.749" v="760"/>
        <pc:sldMkLst>
          <pc:docMk/>
          <pc:sldMk cId="0" sldId="261"/>
        </pc:sldMkLst>
      </pc:sldChg>
      <pc:sldChg chg="modSp add del mod setBg modClrScheme chgLayout">
        <pc:chgData name="Santiago Diaz" userId="7824fdb43fe9423d" providerId="LiveId" clId="{BC97CDB8-134A-4616-ADAE-444AD69FCAB7}" dt="2026-03-23T14:31:57.749" v="760"/>
        <pc:sldMkLst>
          <pc:docMk/>
          <pc:sldMk cId="0" sldId="262"/>
        </pc:sldMkLst>
      </pc:sldChg>
      <pc:sldChg chg="modSp add del mod setBg modClrScheme chgLayout">
        <pc:chgData name="Santiago Diaz" userId="7824fdb43fe9423d" providerId="LiveId" clId="{BC97CDB8-134A-4616-ADAE-444AD69FCAB7}" dt="2026-03-23T14:31:57.749" v="760"/>
        <pc:sldMkLst>
          <pc:docMk/>
          <pc:sldMk cId="0" sldId="263"/>
        </pc:sldMkLst>
      </pc:sldChg>
      <pc:sldChg chg="modSp add del mod setBg modClrScheme chgLayout">
        <pc:chgData name="Santiago Diaz" userId="7824fdb43fe9423d" providerId="LiveId" clId="{BC97CDB8-134A-4616-ADAE-444AD69FCAB7}" dt="2026-03-23T14:31:57.749" v="760"/>
        <pc:sldMkLst>
          <pc:docMk/>
          <pc:sldMk cId="0" sldId="264"/>
        </pc:sldMkLst>
      </pc:sldChg>
      <pc:sldChg chg="addSp delSp modSp add del mod setBg modClrScheme chgLayout">
        <pc:chgData name="Santiago Diaz" userId="7824fdb43fe9423d" providerId="LiveId" clId="{BC97CDB8-134A-4616-ADAE-444AD69FCAB7}" dt="2026-04-01T17:59:58.362" v="772" actId="1076"/>
        <pc:sldMkLst>
          <pc:docMk/>
          <pc:sldMk cId="0" sldId="265"/>
        </pc:sldMkLst>
        <pc:spChg chg="del">
          <ac:chgData name="Santiago Diaz" userId="7824fdb43fe9423d" providerId="LiveId" clId="{BC97CDB8-134A-4616-ADAE-444AD69FCAB7}" dt="2026-04-01T17:16:07.676" v="763" actId="478"/>
          <ac:spMkLst>
            <pc:docMk/>
            <pc:sldMk cId="0" sldId="265"/>
            <ac:spMk id="9" creationId="{00000000-0000-0000-0000-000000000000}"/>
          </ac:spMkLst>
        </pc:spChg>
        <pc:spChg chg="del">
          <ac:chgData name="Santiago Diaz" userId="7824fdb43fe9423d" providerId="LiveId" clId="{BC97CDB8-134A-4616-ADAE-444AD69FCAB7}" dt="2026-04-01T17:59:12.392" v="767" actId="478"/>
          <ac:spMkLst>
            <pc:docMk/>
            <pc:sldMk cId="0" sldId="265"/>
            <ac:spMk id="15" creationId="{00000000-0000-0000-0000-000000000000}"/>
          </ac:spMkLst>
        </pc:spChg>
        <pc:picChg chg="add mod">
          <ac:chgData name="Santiago Diaz" userId="7824fdb43fe9423d" providerId="LiveId" clId="{BC97CDB8-134A-4616-ADAE-444AD69FCAB7}" dt="2026-04-01T17:59:01.241" v="766" actId="1076"/>
          <ac:picMkLst>
            <pc:docMk/>
            <pc:sldMk cId="0" sldId="265"/>
            <ac:picMk id="16" creationId="{7C953C51-183E-8E93-8550-E0C656132336}"/>
          </ac:picMkLst>
        </pc:picChg>
        <pc:picChg chg="add mod">
          <ac:chgData name="Santiago Diaz" userId="7824fdb43fe9423d" providerId="LiveId" clId="{BC97CDB8-134A-4616-ADAE-444AD69FCAB7}" dt="2026-04-01T17:59:58.362" v="772" actId="1076"/>
          <ac:picMkLst>
            <pc:docMk/>
            <pc:sldMk cId="0" sldId="265"/>
            <ac:picMk id="18" creationId="{0DF07083-DCBA-F88F-3812-24FB806B0FEC}"/>
          </ac:picMkLst>
        </pc:picChg>
      </pc:sldChg>
      <pc:sldChg chg="addSp delSp modSp add mod setBg">
        <pc:chgData name="Santiago Diaz" userId="7824fdb43fe9423d" providerId="LiveId" clId="{BC97CDB8-134A-4616-ADAE-444AD69FCAB7}" dt="2026-04-01T18:02:13.238" v="782" actId="14100"/>
        <pc:sldMkLst>
          <pc:docMk/>
          <pc:sldMk cId="0" sldId="266"/>
        </pc:sldMkLst>
        <pc:spChg chg="del">
          <ac:chgData name="Santiago Diaz" userId="7824fdb43fe9423d" providerId="LiveId" clId="{BC97CDB8-134A-4616-ADAE-444AD69FCAB7}" dt="2026-04-01T18:00:21.643" v="774" actId="478"/>
          <ac:spMkLst>
            <pc:docMk/>
            <pc:sldMk cId="0" sldId="266"/>
            <ac:spMk id="9" creationId="{00000000-0000-0000-0000-000000000000}"/>
          </ac:spMkLst>
        </pc:spChg>
        <pc:spChg chg="del mod">
          <ac:chgData name="Santiago Diaz" userId="7824fdb43fe9423d" providerId="LiveId" clId="{BC97CDB8-134A-4616-ADAE-444AD69FCAB7}" dt="2026-04-01T18:01:19.084" v="778" actId="478"/>
          <ac:spMkLst>
            <pc:docMk/>
            <pc:sldMk cId="0" sldId="266"/>
            <ac:spMk id="15" creationId="{00000000-0000-0000-0000-000000000000}"/>
          </ac:spMkLst>
        </pc:spChg>
        <pc:picChg chg="add mod">
          <ac:chgData name="Santiago Diaz" userId="7824fdb43fe9423d" providerId="LiveId" clId="{BC97CDB8-134A-4616-ADAE-444AD69FCAB7}" dt="2026-04-01T18:02:13.238" v="782" actId="14100"/>
          <ac:picMkLst>
            <pc:docMk/>
            <pc:sldMk cId="0" sldId="266"/>
            <ac:picMk id="17" creationId="{CE2C2DFE-8E89-6B5E-353C-EA289F251DB4}"/>
          </ac:picMkLst>
        </pc:picChg>
        <pc:picChg chg="add mod">
          <ac:chgData name="Santiago Diaz" userId="7824fdb43fe9423d" providerId="LiveId" clId="{BC97CDB8-134A-4616-ADAE-444AD69FCAB7}" dt="2026-04-01T18:02:06.945" v="781" actId="1076"/>
          <ac:picMkLst>
            <pc:docMk/>
            <pc:sldMk cId="0" sldId="266"/>
            <ac:picMk id="19" creationId="{161F48BF-EF57-DC73-1901-C30F1B066D1A}"/>
          </ac:picMkLst>
        </pc:picChg>
      </pc:sldChg>
      <pc:sldChg chg="addSp delSp modSp mod">
        <pc:chgData name="Santiago Diaz" userId="7824fdb43fe9423d" providerId="LiveId" clId="{BC97CDB8-134A-4616-ADAE-444AD69FCAB7}" dt="2026-04-01T22:39:44.207" v="1261" actId="20577"/>
        <pc:sldMkLst>
          <pc:docMk/>
          <pc:sldMk cId="0" sldId="267"/>
        </pc:sldMkLst>
        <pc:spChg chg="del">
          <ac:chgData name="Santiago Diaz" userId="7824fdb43fe9423d" providerId="LiveId" clId="{BC97CDB8-134A-4616-ADAE-444AD69FCAB7}" dt="2026-04-01T18:02:23.630" v="783" actId="478"/>
          <ac:spMkLst>
            <pc:docMk/>
            <pc:sldMk cId="0" sldId="267"/>
            <ac:spMk id="9" creationId="{00000000-0000-0000-0000-000000000000}"/>
          </ac:spMkLst>
        </pc:spChg>
        <pc:spChg chg="mod">
          <ac:chgData name="Santiago Diaz" userId="7824fdb43fe9423d" providerId="LiveId" clId="{BC97CDB8-134A-4616-ADAE-444AD69FCAB7}" dt="2026-04-01T18:05:22.277" v="800" actId="20577"/>
          <ac:spMkLst>
            <pc:docMk/>
            <pc:sldMk cId="0" sldId="267"/>
            <ac:spMk id="11" creationId="{00000000-0000-0000-0000-000000000000}"/>
          </ac:spMkLst>
        </pc:spChg>
        <pc:spChg chg="mod">
          <ac:chgData name="Santiago Diaz" userId="7824fdb43fe9423d" providerId="LiveId" clId="{BC97CDB8-134A-4616-ADAE-444AD69FCAB7}" dt="2026-04-01T22:30:06.629" v="827" actId="20577"/>
          <ac:spMkLst>
            <pc:docMk/>
            <pc:sldMk cId="0" sldId="267"/>
            <ac:spMk id="22" creationId="{00000000-0000-0000-0000-000000000000}"/>
          </ac:spMkLst>
        </pc:spChg>
        <pc:spChg chg="mod">
          <ac:chgData name="Santiago Diaz" userId="7824fdb43fe9423d" providerId="LiveId" clId="{BC97CDB8-134A-4616-ADAE-444AD69FCAB7}" dt="2026-04-01T22:30:31.503" v="885" actId="20577"/>
          <ac:spMkLst>
            <pc:docMk/>
            <pc:sldMk cId="0" sldId="267"/>
            <ac:spMk id="23" creationId="{00000000-0000-0000-0000-000000000000}"/>
          </ac:spMkLst>
        </pc:spChg>
        <pc:spChg chg="mod">
          <ac:chgData name="Santiago Diaz" userId="7824fdb43fe9423d" providerId="LiveId" clId="{BC97CDB8-134A-4616-ADAE-444AD69FCAB7}" dt="2026-04-01T22:32:15.760" v="911" actId="20577"/>
          <ac:spMkLst>
            <pc:docMk/>
            <pc:sldMk cId="0" sldId="267"/>
            <ac:spMk id="28" creationId="{00000000-0000-0000-0000-000000000000}"/>
          </ac:spMkLst>
        </pc:spChg>
        <pc:spChg chg="mod">
          <ac:chgData name="Santiago Diaz" userId="7824fdb43fe9423d" providerId="LiveId" clId="{BC97CDB8-134A-4616-ADAE-444AD69FCAB7}" dt="2026-04-01T22:32:47.178" v="947" actId="20577"/>
          <ac:spMkLst>
            <pc:docMk/>
            <pc:sldMk cId="0" sldId="267"/>
            <ac:spMk id="29" creationId="{00000000-0000-0000-0000-000000000000}"/>
          </ac:spMkLst>
        </pc:spChg>
        <pc:spChg chg="mod">
          <ac:chgData name="Santiago Diaz" userId="7824fdb43fe9423d" providerId="LiveId" clId="{BC97CDB8-134A-4616-ADAE-444AD69FCAB7}" dt="2026-04-01T22:34:29.457" v="978" actId="20577"/>
          <ac:spMkLst>
            <pc:docMk/>
            <pc:sldMk cId="0" sldId="267"/>
            <ac:spMk id="34" creationId="{00000000-0000-0000-0000-000000000000}"/>
          </ac:spMkLst>
        </pc:spChg>
        <pc:spChg chg="mod">
          <ac:chgData name="Santiago Diaz" userId="7824fdb43fe9423d" providerId="LiveId" clId="{BC97CDB8-134A-4616-ADAE-444AD69FCAB7}" dt="2026-04-01T22:36:07.398" v="1106" actId="404"/>
          <ac:spMkLst>
            <pc:docMk/>
            <pc:sldMk cId="0" sldId="267"/>
            <ac:spMk id="35" creationId="{00000000-0000-0000-0000-000000000000}"/>
          </ac:spMkLst>
        </pc:spChg>
        <pc:spChg chg="mod">
          <ac:chgData name="Santiago Diaz" userId="7824fdb43fe9423d" providerId="LiveId" clId="{BC97CDB8-134A-4616-ADAE-444AD69FCAB7}" dt="2026-04-01T22:37:19.438" v="1150" actId="20577"/>
          <ac:spMkLst>
            <pc:docMk/>
            <pc:sldMk cId="0" sldId="267"/>
            <ac:spMk id="40" creationId="{00000000-0000-0000-0000-000000000000}"/>
          </ac:spMkLst>
        </pc:spChg>
        <pc:spChg chg="mod">
          <ac:chgData name="Santiago Diaz" userId="7824fdb43fe9423d" providerId="LiveId" clId="{BC97CDB8-134A-4616-ADAE-444AD69FCAB7}" dt="2026-04-01T22:37:37.513" v="1171" actId="20577"/>
          <ac:spMkLst>
            <pc:docMk/>
            <pc:sldMk cId="0" sldId="267"/>
            <ac:spMk id="41" creationId="{00000000-0000-0000-0000-000000000000}"/>
          </ac:spMkLst>
        </pc:spChg>
        <pc:spChg chg="mod">
          <ac:chgData name="Santiago Diaz" userId="7824fdb43fe9423d" providerId="LiveId" clId="{BC97CDB8-134A-4616-ADAE-444AD69FCAB7}" dt="2026-04-01T22:39:12.037" v="1210" actId="20577"/>
          <ac:spMkLst>
            <pc:docMk/>
            <pc:sldMk cId="0" sldId="267"/>
            <ac:spMk id="46" creationId="{00000000-0000-0000-0000-000000000000}"/>
          </ac:spMkLst>
        </pc:spChg>
        <pc:spChg chg="mod">
          <ac:chgData name="Santiago Diaz" userId="7824fdb43fe9423d" providerId="LiveId" clId="{BC97CDB8-134A-4616-ADAE-444AD69FCAB7}" dt="2026-04-01T22:39:44.207" v="1261" actId="20577"/>
          <ac:spMkLst>
            <pc:docMk/>
            <pc:sldMk cId="0" sldId="267"/>
            <ac:spMk id="47" creationId="{00000000-0000-0000-0000-000000000000}"/>
          </ac:spMkLst>
        </pc:spChg>
        <pc:picChg chg="add mod">
          <ac:chgData name="Santiago Diaz" userId="7824fdb43fe9423d" providerId="LiveId" clId="{BC97CDB8-134A-4616-ADAE-444AD69FCAB7}" dt="2026-04-01T18:03:19.821" v="791" actId="1076"/>
          <ac:picMkLst>
            <pc:docMk/>
            <pc:sldMk cId="0" sldId="267"/>
            <ac:picMk id="49" creationId="{15D03BB3-B72E-0009-6110-B9B4F8ACBF74}"/>
          </ac:picMkLst>
        </pc:picChg>
      </pc:sldChg>
      <pc:sldChg chg="modSp mod">
        <pc:chgData name="Santiago Diaz" userId="7824fdb43fe9423d" providerId="LiveId" clId="{BC97CDB8-134A-4616-ADAE-444AD69FCAB7}" dt="2026-04-01T22:45:23.512" v="1266" actId="207"/>
        <pc:sldMkLst>
          <pc:docMk/>
          <pc:sldMk cId="0" sldId="268"/>
        </pc:sldMkLst>
        <pc:spChg chg="mod">
          <ac:chgData name="Santiago Diaz" userId="7824fdb43fe9423d" providerId="LiveId" clId="{BC97CDB8-134A-4616-ADAE-444AD69FCAB7}" dt="2026-04-01T22:43:34.265" v="1262" actId="207"/>
          <ac:spMkLst>
            <pc:docMk/>
            <pc:sldMk cId="0" sldId="268"/>
            <ac:spMk id="7" creationId="{00000000-0000-0000-0000-000000000000}"/>
          </ac:spMkLst>
        </pc:spChg>
        <pc:spChg chg="mod">
          <ac:chgData name="Santiago Diaz" userId="7824fdb43fe9423d" providerId="LiveId" clId="{BC97CDB8-134A-4616-ADAE-444AD69FCAB7}" dt="2026-04-01T22:43:53.053" v="1263" actId="207"/>
          <ac:spMkLst>
            <pc:docMk/>
            <pc:sldMk cId="0" sldId="268"/>
            <ac:spMk id="11" creationId="{00000000-0000-0000-0000-000000000000}"/>
          </ac:spMkLst>
        </pc:spChg>
        <pc:spChg chg="mod">
          <ac:chgData name="Santiago Diaz" userId="7824fdb43fe9423d" providerId="LiveId" clId="{BC97CDB8-134A-4616-ADAE-444AD69FCAB7}" dt="2026-04-01T22:44:12.804" v="1264" actId="207"/>
          <ac:spMkLst>
            <pc:docMk/>
            <pc:sldMk cId="0" sldId="268"/>
            <ac:spMk id="15" creationId="{00000000-0000-0000-0000-000000000000}"/>
          </ac:spMkLst>
        </pc:spChg>
        <pc:spChg chg="mod">
          <ac:chgData name="Santiago Diaz" userId="7824fdb43fe9423d" providerId="LiveId" clId="{BC97CDB8-134A-4616-ADAE-444AD69FCAB7}" dt="2026-04-01T22:45:09.575" v="1265" actId="207"/>
          <ac:spMkLst>
            <pc:docMk/>
            <pc:sldMk cId="0" sldId="268"/>
            <ac:spMk id="19" creationId="{00000000-0000-0000-0000-000000000000}"/>
          </ac:spMkLst>
        </pc:spChg>
        <pc:spChg chg="mod">
          <ac:chgData name="Santiago Diaz" userId="7824fdb43fe9423d" providerId="LiveId" clId="{BC97CDB8-134A-4616-ADAE-444AD69FCAB7}" dt="2026-04-01T22:45:23.512" v="1266" actId="207"/>
          <ac:spMkLst>
            <pc:docMk/>
            <pc:sldMk cId="0" sldId="268"/>
            <ac:spMk id="23" creationId="{00000000-0000-0000-0000-000000000000}"/>
          </ac:spMkLst>
        </pc:spChg>
      </pc:sldChg>
      <pc:sldChg chg="mod ord chgLayout">
        <pc:chgData name="Santiago Diaz" userId="7824fdb43fe9423d" providerId="LiveId" clId="{BC97CDB8-134A-4616-ADAE-444AD69FCAB7}" dt="2026-03-23T14:32:07.896" v="762"/>
        <pc:sldMkLst>
          <pc:docMk/>
          <pc:sldMk cId="3011834258" sldId="303"/>
        </pc:sldMkLst>
      </pc:sldChg>
      <pc:sldChg chg="add">
        <pc:chgData name="Santiago Diaz" userId="7824fdb43fe9423d" providerId="LiveId" clId="{BC97CDB8-134A-4616-ADAE-444AD69FCAB7}" dt="2026-04-01T18:07:49.320" v="806"/>
        <pc:sldMkLst>
          <pc:docMk/>
          <pc:sldMk cId="0" sldId="310"/>
        </pc:sldMkLst>
      </pc:sldChg>
      <pc:sldMasterChg chg="new mod addSldLayout">
        <pc:chgData name="Santiago Diaz" userId="7824fdb43fe9423d" providerId="LiveId" clId="{BC97CDB8-134A-4616-ADAE-444AD69FCAB7}" dt="2026-03-18T17:45:48.252" v="756" actId="6938"/>
        <pc:sldMasterMkLst>
          <pc:docMk/>
          <pc:sldMasterMk cId="3464398169" sldId="2147483673"/>
        </pc:sldMasterMkLst>
        <pc:sldLayoutChg chg="new replId">
          <pc:chgData name="Santiago Diaz" userId="7824fdb43fe9423d" providerId="LiveId" clId="{BC97CDB8-134A-4616-ADAE-444AD69FCAB7}" dt="2026-03-18T17:45:48.252" v="756" actId="6938"/>
          <pc:sldLayoutMkLst>
            <pc:docMk/>
            <pc:sldMasterMk cId="3464398169" sldId="2147483673"/>
            <pc:sldLayoutMk cId="61957652" sldId="2147483674"/>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868203556" sldId="2147483675"/>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543576475" sldId="2147483676"/>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1229967983" sldId="2147483677"/>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72566949" sldId="2147483678"/>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4289476469" sldId="2147483679"/>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2699946894" sldId="2147483680"/>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581331139" sldId="2147483681"/>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3728713704" sldId="2147483682"/>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2916689524" sldId="2147483683"/>
          </pc:sldLayoutMkLst>
        </pc:sldLayoutChg>
        <pc:sldLayoutChg chg="new replId">
          <pc:chgData name="Santiago Diaz" userId="7824fdb43fe9423d" providerId="LiveId" clId="{BC97CDB8-134A-4616-ADAE-444AD69FCAB7}" dt="2026-03-18T17:45:48.252" v="756" actId="6938"/>
          <pc:sldLayoutMkLst>
            <pc:docMk/>
            <pc:sldMasterMk cId="3464398169" sldId="2147483673"/>
            <pc:sldLayoutMk cId="4052446007"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NI"/>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038E7-F491-4A82-B6BA-56FEE0DE89FD}" type="datetimeFigureOut">
              <a:rPr lang="es-NI" smtClean="0"/>
              <a:t>1/4/2026</a:t>
            </a:fld>
            <a:endParaRPr lang="es-NI"/>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NI"/>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NI"/>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97EEF-E706-48C8-9ADE-ECC66144AB8B}" type="slidenum">
              <a:rPr lang="es-NI" smtClean="0"/>
              <a:t>‹Nº›</a:t>
            </a:fld>
            <a:endParaRPr lang="es-NI"/>
          </a:p>
        </p:txBody>
      </p:sp>
    </p:spTree>
    <p:extLst>
      <p:ext uri="{BB962C8B-B14F-4D97-AF65-F5344CB8AC3E}">
        <p14:creationId xmlns:p14="http://schemas.microsoft.com/office/powerpoint/2010/main" val="232200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Preguntas de dinámica elaboradas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Preguntas de dinámica elaboradas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Matriz de consolidación propuesta para uso didáctico en la dinámica.</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Síntesis pedagógica elaborada para esta presentación.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[Sources]
- Diplomado en Gestión Efectiva del Riesgo en el Sector Cooperativo Dominicano (archivo del usuario cargado en esta conversación), sección “MÓDULO IV. Sesión 7. Riesgo Reputacional, Comunicación y Entorno”.
- Caso práctico elaborado para esta presentación a partir del objetivo e indicadores de la sesión.</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81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56610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23049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p:bg>
      <p:bgPr>
        <a:solidFill>
          <a:srgbClr val="F7F9FC"/>
        </a:solidFill>
        <a:effectLst/>
      </p:bgPr>
    </p:bg>
    <p:spTree>
      <p:nvGrpSpPr>
        <p:cNvPr id="1" name=""/>
        <p:cNvGrpSpPr/>
        <p:nvPr/>
      </p:nvGrpSpPr>
      <p:grpSpPr>
        <a:xfrm>
          <a:off x="0" y="0"/>
          <a:ext cx="0" cy="0"/>
          <a:chOff x="0" y="0"/>
          <a:chExt cx="0" cy="0"/>
        </a:xfrm>
      </p:grpSpPr>
      <p:sp>
        <p:nvSpPr>
          <p:cNvPr id="2" name="Shape 0"/>
          <p:cNvSpPr/>
          <p:nvPr/>
        </p:nvSpPr>
        <p:spPr>
          <a:xfrm>
            <a:off x="1" y="0"/>
            <a:ext cx="9143771" cy="164592"/>
          </a:xfrm>
          <a:prstGeom prst="rect">
            <a:avLst/>
          </a:prstGeom>
          <a:solidFill>
            <a:srgbClr val="17375E"/>
          </a:solidFill>
          <a:ln w="12700">
            <a:solidFill>
              <a:srgbClr val="17375E"/>
            </a:solidFill>
            <a:prstDash val="solid"/>
          </a:ln>
        </p:spPr>
        <p:txBody>
          <a:bodyPr/>
          <a:lstStyle/>
          <a:p>
            <a:endParaRPr lang="es-NI" sz="1350"/>
          </a:p>
        </p:txBody>
      </p:sp>
      <p:sp>
        <p:nvSpPr>
          <p:cNvPr id="3" name="Shape 1"/>
          <p:cNvSpPr/>
          <p:nvPr/>
        </p:nvSpPr>
        <p:spPr>
          <a:xfrm>
            <a:off x="411480" y="6492240"/>
            <a:ext cx="8298180" cy="18288"/>
          </a:xfrm>
          <a:prstGeom prst="rect">
            <a:avLst/>
          </a:prstGeom>
          <a:solidFill>
            <a:srgbClr val="D6DEE8"/>
          </a:solidFill>
          <a:ln w="12700">
            <a:solidFill>
              <a:srgbClr val="D6DEE8"/>
            </a:solidFill>
            <a:prstDash val="solid"/>
          </a:ln>
        </p:spPr>
        <p:txBody>
          <a:bodyPr/>
          <a:lstStyle/>
          <a:p>
            <a:endParaRPr lang="es-NI" sz="1350"/>
          </a:p>
        </p:txBody>
      </p:sp>
      <p:sp>
        <p:nvSpPr>
          <p:cNvPr id="25" name="Slide Number Placeholder 0"/>
          <p:cNvSpPr>
            <a:spLocks noGrp="1"/>
          </p:cNvSpPr>
          <p:nvPr>
            <p:ph type="sldNum" sz="quarter" idx="4294967295"/>
          </p:nvPr>
        </p:nvSpPr>
        <p:spPr>
          <a:xfrm>
            <a:off x="8517636" y="6428232"/>
            <a:ext cx="377190" cy="219456"/>
          </a:xfrm>
          <a:prstGeom prst="rect">
            <a:avLst/>
          </a:prstGeom>
          <a:extLst>
            <a:ext uri="{C572A759-6A51-4108-AA02-DFA0A04FC94B}">
              <ma14:wrappingTextBoxFlag xmlns:ma14="http://schemas.microsoft.com/office/mac/drawingml/2011/main" xmlns="" val="0"/>
            </a:ext>
          </a:extLst>
        </p:spPr>
        <p:txBody>
          <a:bodyPr/>
          <a:lstStyle>
            <a:lvl1pPr>
              <a:defRPr sz="750">
                <a:solidFill>
                  <a:srgbClr val="6B7280"/>
                </a:solidFill>
                <a:latin typeface="Aptos"/>
                <a:ea typeface="Aptos"/>
                <a:cs typeface="Aptos"/>
              </a:defRPr>
            </a:lvl1pPr>
          </a:lstStyle>
          <a:p>
            <a:pPr algn="r"/>
            <a:fld id="{F7021451-1387-4CA6-816F-3879F97B5CBC}" type="slidenum">
              <a:rPr lang="en-US" b="0"/>
              <a:t>‹Nº›</a:t>
            </a:fld>
            <a:endParaRPr lang="en-US"/>
          </a:p>
        </p:txBody>
      </p:sp>
    </p:spTree>
    <p:extLst>
      <p:ext uri="{BB962C8B-B14F-4D97-AF65-F5344CB8AC3E}">
        <p14:creationId xmlns:p14="http://schemas.microsoft.com/office/powerpoint/2010/main" val="257772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9188B-DCE3-C06B-F898-026B15EA25A5}"/>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02FD67F1-28AD-C4E8-E5AA-3083EBE7BF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2D772C2C-850E-8D42-47EA-18C500CD418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498FE956-5D7E-AAF9-8E89-B05A3704A7D0}"/>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6B529CB-7EF9-0307-020F-C1484D1921E4}"/>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6195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F8CA2-D85D-A1FD-F67E-6281EF6C5F6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9F4DD8E5-AAB4-0AEB-01A1-8C84382C93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A862801-F5AD-35B7-7DCE-F5723DC972A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1F0A1AC1-A2E0-4F7B-AD67-F30B9EBEA247}"/>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CFC00BE3-23E3-2E6E-52EC-10B9714A02C9}"/>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8682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A022E-D24C-231D-F9DD-085971B1C93B}"/>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F1F91518-B777-E35E-BDAF-A7E821329B93}"/>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6154CAD-F52F-FF6E-AF8E-DAE58530469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5D2E5BD7-E85B-C78A-6D21-4B74A9E5414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6E2D4C-247B-E88B-757A-05D32E6416A2}"/>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54357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AB1FB-BA6A-9027-A9EA-C6FBAD71196D}"/>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5D9DC9CE-D940-5156-B7E6-A12277C577E2}"/>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8D2A1BE9-35C7-FE05-8F8B-BBB3FC8AC412}"/>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9F0EA116-226E-BE5D-6D8A-027FC75A5186}"/>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2A047906-6C29-D848-B0A6-4E0559AA0916}"/>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50AD90C1-EA21-2B61-ECF7-2067F8FAC0F0}"/>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122996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60C7D-CACD-CB22-1746-1871F9A8FF18}"/>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2C422D41-5A25-0A8C-8842-BE24EDC041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4CAC5A-6230-39DE-C03B-3F38FADC064D}"/>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FB8DA40B-4970-0E4F-8496-AE3060C761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6E8925-B1B6-657C-66DB-34AF1959C3D9}"/>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3A83F84-D6F0-A1AC-799E-665071FC4A4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8" name="Marcador de pie de página 7">
            <a:extLst>
              <a:ext uri="{FF2B5EF4-FFF2-40B4-BE49-F238E27FC236}">
                <a16:creationId xmlns:a16="http://schemas.microsoft.com/office/drawing/2014/main" id="{CFDFFEDA-56AA-9250-9843-EEDF6DC36068}"/>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70AD045B-FFDB-CAA6-35C9-266AD946AC3F}"/>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7256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C6E4D-1C78-5916-CE5B-7E1F001794E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6B4E7AC9-1803-F0EF-1E91-424B053D8773}"/>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4" name="Marcador de pie de página 3">
            <a:extLst>
              <a:ext uri="{FF2B5EF4-FFF2-40B4-BE49-F238E27FC236}">
                <a16:creationId xmlns:a16="http://schemas.microsoft.com/office/drawing/2014/main" id="{66457B7E-A914-54B0-3B40-F9CFB21F2F14}"/>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40F7F2CB-1CC4-EA05-E49E-0B22EEE366A6}"/>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428947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B9D3D0-010D-CACC-D7A7-8E321DB43FE7}"/>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3" name="Marcador de pie de página 2">
            <a:extLst>
              <a:ext uri="{FF2B5EF4-FFF2-40B4-BE49-F238E27FC236}">
                <a16:creationId xmlns:a16="http://schemas.microsoft.com/office/drawing/2014/main" id="{56A8D4B1-3189-358F-18FD-B606338B8E42}"/>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ADD02EF3-1623-4E9D-77E6-1071E4FC8622}"/>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26999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277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2C70C-4833-F987-E616-F36AACA27C8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2E7C06C3-1A31-FF89-1865-A74A86F303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CB709ED1-1A78-3022-2AE4-C40E4884AF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EFCD26-89EE-7602-19FB-247695A43821}"/>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5B899A11-AA7F-1049-45BE-3280DF42F144}"/>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6C19BC6A-0C94-3641-7B83-173BD5A33FC0}"/>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581331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EF9D2-7AFB-6FEB-0C3D-1E913928ADD7}"/>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4DA4B249-B8CF-025B-0CC2-B0EC01B9925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7A312A06-5362-5289-BEE3-8234C8501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DA0637-32D1-8087-53FF-DCC72113A820}"/>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6" name="Marcador de pie de página 5">
            <a:extLst>
              <a:ext uri="{FF2B5EF4-FFF2-40B4-BE49-F238E27FC236}">
                <a16:creationId xmlns:a16="http://schemas.microsoft.com/office/drawing/2014/main" id="{D42A5A25-0679-9953-F7A3-76FF22CD0690}"/>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DE5EB349-5C30-BDCC-DF7D-CB87C2199B6F}"/>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3728713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BEDDA-5723-AECA-0C6A-5941765CB91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8D8A8CEA-307C-39F8-3105-92C881CA1E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9470197-ECD2-33EB-4D99-A7EE74FC331F}"/>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CEBF5CAF-9399-E7CF-ACF8-21A6F36C91DA}"/>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9461329D-C23A-CDD0-37B8-D70C1180EAB9}"/>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2916689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3D9BAD-655A-A529-E333-537C31805429}"/>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6A8A9B6-6C99-7809-6017-D35C43EF754E}"/>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1CAD913-F83D-168A-BEFE-787EDF7E92DC}"/>
              </a:ext>
            </a:extLst>
          </p:cNvPr>
          <p:cNvSpPr>
            <a:spLocks noGrp="1"/>
          </p:cNvSpPr>
          <p:nvPr>
            <p:ph type="dt" sz="half" idx="10"/>
          </p:nvPr>
        </p:nvSpPr>
        <p:spPr/>
        <p:txBody>
          <a:body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60CE87AA-AE6B-8503-A9B4-F9D778FFC34E}"/>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99E88D4-8AB6-974F-6429-87B64B7DE93D}"/>
              </a:ext>
            </a:extLst>
          </p:cNvPr>
          <p:cNvSpPr>
            <a:spLocks noGrp="1"/>
          </p:cNvSpPr>
          <p:nvPr>
            <p:ph type="sldNum" sz="quarter" idx="12"/>
          </p:nvPr>
        </p:nvSpPr>
        <p:spPr/>
        <p:txBody>
          <a:bodyPr/>
          <a:lstStyle/>
          <a:p>
            <a:fld id="{AE036603-B030-4501-828C-BE422D63C29A}" type="slidenum">
              <a:rPr lang="es-NI" smtClean="0"/>
              <a:t>‹Nº›</a:t>
            </a:fld>
            <a:endParaRPr lang="es-NI"/>
          </a:p>
        </p:txBody>
      </p:sp>
    </p:spTree>
    <p:extLst>
      <p:ext uri="{BB962C8B-B14F-4D97-AF65-F5344CB8AC3E}">
        <p14:creationId xmlns:p14="http://schemas.microsoft.com/office/powerpoint/2010/main" val="40524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21045A-5D2C-4462-9C41-1EF35B0608E9}" type="datetimeFigureOut">
              <a:rPr lang="es-DO" smtClean="0"/>
              <a:t>1/4/2026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83654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9309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21045A-5D2C-4462-9C41-1EF35B0608E9}" type="datetimeFigureOut">
              <a:rPr lang="es-DO" smtClean="0"/>
              <a:t>1/4/2026</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5096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21045A-5D2C-4462-9C41-1EF35B0608E9}" type="datetimeFigureOut">
              <a:rPr lang="es-DO" smtClean="0"/>
              <a:t>1/4/2026</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82715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045A-5D2C-4462-9C41-1EF35B0608E9}" type="datetimeFigureOut">
              <a:rPr lang="es-DO" smtClean="0"/>
              <a:t>1/4/2026</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423873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294264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21045A-5D2C-4462-9C41-1EF35B0608E9}" type="datetimeFigureOut">
              <a:rPr lang="es-DO" smtClean="0"/>
              <a:t>1/4/2026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BBCF8B5D-93B7-4240-B837-377C98966CCF}" type="slidenum">
              <a:rPr lang="es-DO" smtClean="0"/>
              <a:t>‹Nº›</a:t>
            </a:fld>
            <a:endParaRPr lang="es-DO"/>
          </a:p>
        </p:txBody>
      </p:sp>
    </p:spTree>
    <p:extLst>
      <p:ext uri="{BB962C8B-B14F-4D97-AF65-F5344CB8AC3E}">
        <p14:creationId xmlns:p14="http://schemas.microsoft.com/office/powerpoint/2010/main" val="365979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1045A-5D2C-4462-9C41-1EF35B0608E9}" type="datetimeFigureOut">
              <a:rPr lang="es-DO" smtClean="0"/>
              <a:t>1/4/2026</a:t>
            </a:fld>
            <a:endParaRPr lang="es-D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F8B5D-93B7-4240-B837-377C98966CCF}" type="slidenum">
              <a:rPr lang="es-DO" smtClean="0"/>
              <a:t>‹Nº›</a:t>
            </a:fld>
            <a:endParaRPr lang="es-DO"/>
          </a:p>
        </p:txBody>
      </p:sp>
    </p:spTree>
    <p:extLst>
      <p:ext uri="{BB962C8B-B14F-4D97-AF65-F5344CB8AC3E}">
        <p14:creationId xmlns:p14="http://schemas.microsoft.com/office/powerpoint/2010/main" val="28730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EB6170-3AF3-C8F2-78D1-99046A69F3F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F765E8F3-8DF3-142C-5745-7469D9BBF6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A8F48AB-D6B7-87C6-DE32-4EA5C5F6D2A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7D7A09-50D0-4CF0-A3C3-3C12372B2775}" type="datetimeFigureOut">
              <a:rPr lang="es-NI" smtClean="0"/>
              <a:t>1/4/2026</a:t>
            </a:fld>
            <a:endParaRPr lang="es-NI"/>
          </a:p>
        </p:txBody>
      </p:sp>
      <p:sp>
        <p:nvSpPr>
          <p:cNvPr id="5" name="Marcador de pie de página 4">
            <a:extLst>
              <a:ext uri="{FF2B5EF4-FFF2-40B4-BE49-F238E27FC236}">
                <a16:creationId xmlns:a16="http://schemas.microsoft.com/office/drawing/2014/main" id="{2D3F422A-FCEC-722F-A8D1-E1FBC960D2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NI"/>
          </a:p>
        </p:txBody>
      </p:sp>
      <p:sp>
        <p:nvSpPr>
          <p:cNvPr id="6" name="Marcador de número de diapositiva 5">
            <a:extLst>
              <a:ext uri="{FF2B5EF4-FFF2-40B4-BE49-F238E27FC236}">
                <a16:creationId xmlns:a16="http://schemas.microsoft.com/office/drawing/2014/main" id="{1C507CB2-CB68-46E4-E614-3C0A57D541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36603-B030-4501-828C-BE422D63C29A}" type="slidenum">
              <a:rPr lang="es-NI" smtClean="0"/>
              <a:t>‹Nº›</a:t>
            </a:fld>
            <a:endParaRPr lang="es-NI"/>
          </a:p>
        </p:txBody>
      </p:sp>
    </p:spTree>
    <p:extLst>
      <p:ext uri="{BB962C8B-B14F-4D97-AF65-F5344CB8AC3E}">
        <p14:creationId xmlns:p14="http://schemas.microsoft.com/office/powerpoint/2010/main" val="34643981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168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Dinámica plenaria: caso guiado con mini encuestas</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Metodología sugerida para grupos grandes: participación rápida, consolidación y análisis dirigido.</a:t>
            </a:r>
            <a:endParaRPr lang="en-US" sz="788" dirty="0"/>
          </a:p>
        </p:txBody>
      </p:sp>
      <p:sp>
        <p:nvSpPr>
          <p:cNvPr id="4" name="Shape 2"/>
          <p:cNvSpPr/>
          <p:nvPr/>
        </p:nvSpPr>
        <p:spPr>
          <a:xfrm>
            <a:off x="582930" y="1940814"/>
            <a:ext cx="4937760" cy="3154680"/>
          </a:xfrm>
          <a:prstGeom prst="roundRect">
            <a:avLst>
              <a:gd name="adj" fmla="val 152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88670" y="2160270"/>
            <a:ext cx="1028700" cy="164592"/>
          </a:xfrm>
          <a:prstGeom prst="rect">
            <a:avLst/>
          </a:prstGeom>
          <a:noFill/>
          <a:ln/>
        </p:spPr>
        <p:txBody>
          <a:bodyPr wrap="square" lIns="0" tIns="0" rIns="0" bIns="0" rtlCol="0" anchor="ctr"/>
          <a:lstStyle/>
          <a:p>
            <a:r>
              <a:rPr lang="en-US" sz="1425" b="1" dirty="0">
                <a:solidFill>
                  <a:srgbClr val="0F4C5C"/>
                </a:solidFill>
              </a:rPr>
              <a:t>Caso base</a:t>
            </a:r>
            <a:endParaRPr lang="en-US" sz="1425" dirty="0"/>
          </a:p>
        </p:txBody>
      </p:sp>
      <p:sp>
        <p:nvSpPr>
          <p:cNvPr id="6" name="Text 4"/>
          <p:cNvSpPr/>
          <p:nvPr/>
        </p:nvSpPr>
        <p:spPr>
          <a:xfrm>
            <a:off x="788670" y="2448306"/>
            <a:ext cx="4491990" cy="1405890"/>
          </a:xfrm>
          <a:prstGeom prst="rect">
            <a:avLst/>
          </a:prstGeom>
          <a:noFill/>
          <a:ln/>
        </p:spPr>
        <p:txBody>
          <a:bodyPr wrap="square" lIns="286" tIns="286" rIns="286" bIns="286" rtlCol="0" anchor="ctr"/>
          <a:lstStyle/>
          <a:p>
            <a:r>
              <a:rPr lang="en-US" sz="1500" dirty="0">
                <a:solidFill>
                  <a:srgbClr val="23323A"/>
                </a:solidFill>
              </a:rPr>
              <a:t>Una cooperativa presenta retrasos en desembolsos durante varios días por ajustes operativos. Algunos socios no reciben información clara. En grupos de WhatsApp comienzan a circular mensajes sobre supuestos problemas internos. En sucursal se da una versión, en call center otra y en redes sociales no hay respuesta institucional.</a:t>
            </a:r>
            <a:endParaRPr lang="en-US" sz="1500" dirty="0"/>
          </a:p>
        </p:txBody>
      </p:sp>
      <p:sp>
        <p:nvSpPr>
          <p:cNvPr id="7" name="Shape 5"/>
          <p:cNvSpPr/>
          <p:nvPr/>
        </p:nvSpPr>
        <p:spPr>
          <a:xfrm>
            <a:off x="5726430" y="1940814"/>
            <a:ext cx="2811780" cy="3154680"/>
          </a:xfrm>
          <a:prstGeom prst="roundRect">
            <a:avLst>
              <a:gd name="adj" fmla="val 1707"/>
            </a:avLst>
          </a:prstGeom>
          <a:solidFill>
            <a:srgbClr val="0F4C5C"/>
          </a:solidFill>
          <a:ln w="12700">
            <a:solidFill>
              <a:srgbClr val="0F4C5C"/>
            </a:solidFill>
            <a:prstDash val="solid"/>
          </a:ln>
        </p:spPr>
        <p:txBody>
          <a:bodyPr/>
          <a:lstStyle/>
          <a:p>
            <a:endParaRPr lang="es-NI" sz="1350"/>
          </a:p>
        </p:txBody>
      </p:sp>
      <p:sp>
        <p:nvSpPr>
          <p:cNvPr id="8" name="Text 6"/>
          <p:cNvSpPr/>
          <p:nvPr/>
        </p:nvSpPr>
        <p:spPr>
          <a:xfrm>
            <a:off x="5952744" y="2173986"/>
            <a:ext cx="1783080" cy="164592"/>
          </a:xfrm>
          <a:prstGeom prst="rect">
            <a:avLst/>
          </a:prstGeom>
          <a:noFill/>
          <a:ln/>
        </p:spPr>
        <p:txBody>
          <a:bodyPr wrap="square" lIns="0" tIns="0" rIns="0" bIns="0" rtlCol="0" anchor="ctr"/>
          <a:lstStyle/>
          <a:p>
            <a:r>
              <a:rPr lang="en-US" sz="1425" b="1" dirty="0">
                <a:solidFill>
                  <a:srgbClr val="FFFFFF"/>
                </a:solidFill>
              </a:rPr>
              <a:t>Ruta de análisis</a:t>
            </a:r>
            <a:endParaRPr lang="en-US" sz="1425" dirty="0"/>
          </a:p>
        </p:txBody>
      </p:sp>
      <p:sp>
        <p:nvSpPr>
          <p:cNvPr id="9" name="Text 7"/>
          <p:cNvSpPr/>
          <p:nvPr/>
        </p:nvSpPr>
        <p:spPr>
          <a:xfrm>
            <a:off x="5911596" y="2434590"/>
            <a:ext cx="2125980" cy="178308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FFFFFF"/>
                </a:solidFill>
                <a:latin typeface="Aptos" pitchFamily="34" charset="0"/>
                <a:ea typeface="Aptos" pitchFamily="34" charset="-122"/>
                <a:cs typeface="Aptos" pitchFamily="34" charset="-120"/>
              </a:rPr>
              <a:t>1. Identificar el riesgo inicial.</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2. Detectar el momento de escalamiento.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3. Señalar la debilidad crítica.</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4. Priorizar el impacto principal.</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5. Definir la primera acción institucional.</a:t>
            </a:r>
            <a:endParaRPr lang="en-US" sz="1275" dirty="0"/>
          </a:p>
        </p:txBody>
      </p:sp>
      <p:sp>
        <p:nvSpPr>
          <p:cNvPr id="10" name="Text 8"/>
          <p:cNvSpPr/>
          <p:nvPr/>
        </p:nvSpPr>
        <p:spPr>
          <a:xfrm>
            <a:off x="5932170" y="4594860"/>
            <a:ext cx="2057400" cy="288036"/>
          </a:xfrm>
          <a:prstGeom prst="rect">
            <a:avLst/>
          </a:prstGeom>
          <a:noFill/>
          <a:ln/>
        </p:spPr>
        <p:txBody>
          <a:bodyPr wrap="square" lIns="0" tIns="0" rIns="0" bIns="0" rtlCol="0" anchor="ctr"/>
          <a:lstStyle/>
          <a:p>
            <a:r>
              <a:rPr lang="en-US" sz="1013" i="1" dirty="0">
                <a:solidFill>
                  <a:srgbClr val="DDECEE"/>
                </a:solidFill>
              </a:rPr>
              <a:t>Tiempo sugerido: 3 minutos por encuesta + 1 minuto de lectura del facilitador.</a:t>
            </a:r>
            <a:endParaRPr lang="en-US" sz="101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1 y 2</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Deja aquí los links o códigos QR de tus encuestas rápidas</a:t>
            </a:r>
            <a:endParaRPr lang="en-US" sz="788" dirty="0"/>
          </a:p>
        </p:txBody>
      </p:sp>
      <p:sp>
        <p:nvSpPr>
          <p:cNvPr id="4" name="Shape 2"/>
          <p:cNvSpPr/>
          <p:nvPr/>
        </p:nvSpPr>
        <p:spPr>
          <a:xfrm>
            <a:off x="582930" y="1920240"/>
            <a:ext cx="39433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125980"/>
            <a:ext cx="1028700" cy="164592"/>
          </a:xfrm>
          <a:prstGeom prst="rect">
            <a:avLst/>
          </a:prstGeom>
          <a:noFill/>
          <a:ln/>
        </p:spPr>
        <p:txBody>
          <a:bodyPr wrap="square" lIns="0" tIns="0" rIns="0" bIns="0" rtlCol="0" anchor="ctr"/>
          <a:lstStyle/>
          <a:p>
            <a:r>
              <a:rPr lang="en-US" sz="1350" b="1" dirty="0">
                <a:solidFill>
                  <a:srgbClr val="0F4C5C"/>
                </a:solidFill>
              </a:rPr>
              <a:t>Encuesta 1</a:t>
            </a:r>
            <a:endParaRPr lang="en-US" sz="1350" dirty="0"/>
          </a:p>
        </p:txBody>
      </p:sp>
      <p:sp>
        <p:nvSpPr>
          <p:cNvPr id="6" name="Text 4"/>
          <p:cNvSpPr/>
          <p:nvPr/>
        </p:nvSpPr>
        <p:spPr>
          <a:xfrm>
            <a:off x="754380" y="2352294"/>
            <a:ext cx="3223260" cy="192024"/>
          </a:xfrm>
          <a:prstGeom prst="rect">
            <a:avLst/>
          </a:prstGeom>
          <a:noFill/>
          <a:ln/>
        </p:spPr>
        <p:txBody>
          <a:bodyPr wrap="square" lIns="0" tIns="0" rIns="0" bIns="0" rtlCol="0" anchor="ctr"/>
          <a:lstStyle/>
          <a:p>
            <a:r>
              <a:rPr lang="en-US" sz="1575" b="1" dirty="0">
                <a:solidFill>
                  <a:srgbClr val="23323A"/>
                </a:solidFill>
              </a:rPr>
              <a:t>¿Cuál fue el riesgo inicial del caso?</a:t>
            </a:r>
            <a:endParaRPr lang="en-US" sz="1575" dirty="0"/>
          </a:p>
        </p:txBody>
      </p:sp>
      <p:sp>
        <p:nvSpPr>
          <p:cNvPr id="7" name="Text 5"/>
          <p:cNvSpPr/>
          <p:nvPr/>
        </p:nvSpPr>
        <p:spPr>
          <a:xfrm>
            <a:off x="809244" y="2708910"/>
            <a:ext cx="1748790" cy="109728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operativo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reputacional</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legal</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Riesgo estratégico</a:t>
            </a:r>
            <a:endParaRPr lang="en-US" sz="1275" dirty="0"/>
          </a:p>
        </p:txBody>
      </p:sp>
      <p:sp>
        <p:nvSpPr>
          <p:cNvPr id="8" name="Shape 6"/>
          <p:cNvSpPr/>
          <p:nvPr/>
        </p:nvSpPr>
        <p:spPr>
          <a:xfrm>
            <a:off x="2777490" y="2722626"/>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629150" y="1920240"/>
            <a:ext cx="3929634"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800600" y="2125980"/>
            <a:ext cx="1028700" cy="164592"/>
          </a:xfrm>
          <a:prstGeom prst="rect">
            <a:avLst/>
          </a:prstGeom>
          <a:noFill/>
          <a:ln/>
        </p:spPr>
        <p:txBody>
          <a:bodyPr wrap="square" lIns="0" tIns="0" rIns="0" bIns="0" rtlCol="0" anchor="ctr"/>
          <a:lstStyle/>
          <a:p>
            <a:r>
              <a:rPr lang="en-US" sz="1350" b="1" dirty="0">
                <a:solidFill>
                  <a:srgbClr val="0F4C5C"/>
                </a:solidFill>
              </a:rPr>
              <a:t>Encuesta 2</a:t>
            </a:r>
            <a:endParaRPr lang="en-US" sz="1350" dirty="0"/>
          </a:p>
        </p:txBody>
      </p:sp>
      <p:sp>
        <p:nvSpPr>
          <p:cNvPr id="12" name="Text 10"/>
          <p:cNvSpPr/>
          <p:nvPr/>
        </p:nvSpPr>
        <p:spPr>
          <a:xfrm>
            <a:off x="4800600" y="2352294"/>
            <a:ext cx="3291840" cy="342900"/>
          </a:xfrm>
          <a:prstGeom prst="rect">
            <a:avLst/>
          </a:prstGeom>
          <a:noFill/>
          <a:ln/>
        </p:spPr>
        <p:txBody>
          <a:bodyPr wrap="square" lIns="0" tIns="0" rIns="0" bIns="0" rtlCol="0" anchor="ctr"/>
          <a:lstStyle/>
          <a:p>
            <a:r>
              <a:rPr lang="en-US" sz="1575" b="1" dirty="0">
                <a:solidFill>
                  <a:srgbClr val="23323A"/>
                </a:solidFill>
              </a:rPr>
              <a:t>¿En qué momento el caso se vuelve reputacional?</a:t>
            </a:r>
            <a:endParaRPr lang="en-US" sz="1575" dirty="0"/>
          </a:p>
        </p:txBody>
      </p:sp>
      <p:sp>
        <p:nvSpPr>
          <p:cNvPr id="13" name="Text 11"/>
          <p:cNvSpPr/>
          <p:nvPr/>
        </p:nvSpPr>
        <p:spPr>
          <a:xfrm>
            <a:off x="4855464" y="2900934"/>
            <a:ext cx="1748790" cy="1200150"/>
          </a:xfrm>
          <a:prstGeom prst="rect">
            <a:avLst/>
          </a:prstGeom>
          <a:noFill/>
          <a:ln/>
        </p:spPr>
        <p:txBody>
          <a:bodyPr wrap="square" lIns="476" tIns="476" rIns="476" bIns="476" rtlCol="0" anchor="t">
            <a:normAutofit fontScale="92500" lnSpcReduction="2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ocurre el retraso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circulan rumores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hay quejas formales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Cuando se pronuncia la gerencia</a:t>
            </a:r>
            <a:endParaRPr lang="en-US" sz="1275" dirty="0"/>
          </a:p>
        </p:txBody>
      </p:sp>
      <p:sp>
        <p:nvSpPr>
          <p:cNvPr id="14" name="Shape 12"/>
          <p:cNvSpPr/>
          <p:nvPr/>
        </p:nvSpPr>
        <p:spPr>
          <a:xfrm>
            <a:off x="6858000" y="2722626"/>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pic>
        <p:nvPicPr>
          <p:cNvPr id="16" name="Imagen 15">
            <a:extLst>
              <a:ext uri="{FF2B5EF4-FFF2-40B4-BE49-F238E27FC236}">
                <a16:creationId xmlns:a16="http://schemas.microsoft.com/office/drawing/2014/main" id="{7C953C51-183E-8E93-8550-E0C656132336}"/>
              </a:ext>
            </a:extLst>
          </p:cNvPr>
          <p:cNvPicPr>
            <a:picLocks noChangeAspect="1"/>
          </p:cNvPicPr>
          <p:nvPr/>
        </p:nvPicPr>
        <p:blipFill>
          <a:blip r:embed="rId3"/>
          <a:stretch>
            <a:fillRect/>
          </a:stretch>
        </p:blipFill>
        <p:spPr>
          <a:xfrm>
            <a:off x="2660904" y="2695194"/>
            <a:ext cx="1577340" cy="1577340"/>
          </a:xfrm>
          <a:prstGeom prst="rect">
            <a:avLst/>
          </a:prstGeom>
        </p:spPr>
      </p:pic>
      <p:pic>
        <p:nvPicPr>
          <p:cNvPr id="18" name="Imagen 17">
            <a:extLst>
              <a:ext uri="{FF2B5EF4-FFF2-40B4-BE49-F238E27FC236}">
                <a16:creationId xmlns:a16="http://schemas.microsoft.com/office/drawing/2014/main" id="{0DF07083-DCBA-F88F-3812-24FB806B0FEC}"/>
              </a:ext>
            </a:extLst>
          </p:cNvPr>
          <p:cNvPicPr>
            <a:picLocks noChangeAspect="1"/>
          </p:cNvPicPr>
          <p:nvPr/>
        </p:nvPicPr>
        <p:blipFill>
          <a:blip r:embed="rId4"/>
          <a:stretch>
            <a:fillRect/>
          </a:stretch>
        </p:blipFill>
        <p:spPr>
          <a:xfrm flipH="1">
            <a:off x="6858000" y="2756916"/>
            <a:ext cx="1599811" cy="15998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3 y 4</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Espacio reservado para insertar tus enlaces después</a:t>
            </a:r>
            <a:endParaRPr lang="en-US" sz="788" dirty="0"/>
          </a:p>
        </p:txBody>
      </p:sp>
      <p:sp>
        <p:nvSpPr>
          <p:cNvPr id="4" name="Shape 2"/>
          <p:cNvSpPr/>
          <p:nvPr/>
        </p:nvSpPr>
        <p:spPr>
          <a:xfrm>
            <a:off x="582930" y="1920240"/>
            <a:ext cx="39433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125980"/>
            <a:ext cx="1028700" cy="164592"/>
          </a:xfrm>
          <a:prstGeom prst="rect">
            <a:avLst/>
          </a:prstGeom>
          <a:noFill/>
          <a:ln/>
        </p:spPr>
        <p:txBody>
          <a:bodyPr wrap="square" lIns="0" tIns="0" rIns="0" bIns="0" rtlCol="0" anchor="ctr"/>
          <a:lstStyle/>
          <a:p>
            <a:r>
              <a:rPr lang="en-US" sz="1350" b="1" dirty="0">
                <a:solidFill>
                  <a:srgbClr val="0F4C5C"/>
                </a:solidFill>
              </a:rPr>
              <a:t>Encuesta 3</a:t>
            </a:r>
            <a:endParaRPr lang="en-US" sz="1350" dirty="0"/>
          </a:p>
        </p:txBody>
      </p:sp>
      <p:sp>
        <p:nvSpPr>
          <p:cNvPr id="6" name="Text 4"/>
          <p:cNvSpPr/>
          <p:nvPr/>
        </p:nvSpPr>
        <p:spPr>
          <a:xfrm>
            <a:off x="754380" y="2352294"/>
            <a:ext cx="3326130" cy="342900"/>
          </a:xfrm>
          <a:prstGeom prst="rect">
            <a:avLst/>
          </a:prstGeom>
          <a:noFill/>
          <a:ln/>
        </p:spPr>
        <p:txBody>
          <a:bodyPr wrap="square" lIns="0" tIns="0" rIns="0" bIns="0" rtlCol="0" anchor="ctr"/>
          <a:lstStyle/>
          <a:p>
            <a:r>
              <a:rPr lang="en-US" sz="1575" b="1" dirty="0">
                <a:solidFill>
                  <a:srgbClr val="23323A"/>
                </a:solidFill>
              </a:rPr>
              <a:t>¿Cuál fue la principal debilidad en la gestión del caso?</a:t>
            </a:r>
            <a:endParaRPr lang="en-US" sz="1575" dirty="0"/>
          </a:p>
        </p:txBody>
      </p:sp>
      <p:sp>
        <p:nvSpPr>
          <p:cNvPr id="7" name="Text 5"/>
          <p:cNvSpPr/>
          <p:nvPr/>
        </p:nvSpPr>
        <p:spPr>
          <a:xfrm>
            <a:off x="809244" y="2914650"/>
            <a:ext cx="1748790" cy="1131570"/>
          </a:xfrm>
          <a:prstGeom prst="rect">
            <a:avLst/>
          </a:prstGeom>
          <a:noFill/>
          <a:ln/>
        </p:spPr>
        <p:txBody>
          <a:bodyPr wrap="square" lIns="476" tIns="476" rIns="476" bIns="476" rtlCol="0" anchor="t">
            <a:normAutofit fontScale="92500" lnSpcReduction="2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Fallo operativo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Mala comunicación interna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Mala comunicación externa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Falta de protocolo de crisis</a:t>
            </a:r>
            <a:endParaRPr lang="en-US" sz="1275" dirty="0"/>
          </a:p>
        </p:txBody>
      </p:sp>
      <p:sp>
        <p:nvSpPr>
          <p:cNvPr id="8" name="Shape 6"/>
          <p:cNvSpPr/>
          <p:nvPr/>
        </p:nvSpPr>
        <p:spPr>
          <a:xfrm>
            <a:off x="2777490" y="2811780"/>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629150" y="1920240"/>
            <a:ext cx="3929634"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800600" y="2125980"/>
            <a:ext cx="1028700" cy="164592"/>
          </a:xfrm>
          <a:prstGeom prst="rect">
            <a:avLst/>
          </a:prstGeom>
          <a:noFill/>
          <a:ln/>
        </p:spPr>
        <p:txBody>
          <a:bodyPr wrap="square" lIns="0" tIns="0" rIns="0" bIns="0" rtlCol="0" anchor="ctr"/>
          <a:lstStyle/>
          <a:p>
            <a:r>
              <a:rPr lang="en-US" sz="1350" b="1" dirty="0">
                <a:solidFill>
                  <a:srgbClr val="0F4C5C"/>
                </a:solidFill>
              </a:rPr>
              <a:t>Encuesta 4</a:t>
            </a:r>
            <a:endParaRPr lang="en-US" sz="1350" dirty="0"/>
          </a:p>
        </p:txBody>
      </p:sp>
      <p:sp>
        <p:nvSpPr>
          <p:cNvPr id="12" name="Text 10"/>
          <p:cNvSpPr/>
          <p:nvPr/>
        </p:nvSpPr>
        <p:spPr>
          <a:xfrm>
            <a:off x="4800600" y="2352294"/>
            <a:ext cx="3257550" cy="342900"/>
          </a:xfrm>
          <a:prstGeom prst="rect">
            <a:avLst/>
          </a:prstGeom>
          <a:noFill/>
          <a:ln/>
        </p:spPr>
        <p:txBody>
          <a:bodyPr wrap="square" lIns="0" tIns="0" rIns="0" bIns="0" rtlCol="0" anchor="ctr"/>
          <a:lstStyle/>
          <a:p>
            <a:r>
              <a:rPr lang="en-US" sz="1575" b="1" dirty="0">
                <a:solidFill>
                  <a:srgbClr val="23323A"/>
                </a:solidFill>
              </a:rPr>
              <a:t>¿Qué impacto puede generar primero en la cooperativa?</a:t>
            </a:r>
            <a:endParaRPr lang="en-US" sz="1575" dirty="0"/>
          </a:p>
        </p:txBody>
      </p:sp>
      <p:sp>
        <p:nvSpPr>
          <p:cNvPr id="13" name="Text 11"/>
          <p:cNvSpPr/>
          <p:nvPr/>
        </p:nvSpPr>
        <p:spPr>
          <a:xfrm>
            <a:off x="4855464" y="2914650"/>
            <a:ext cx="1748790" cy="123444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Quejas y reclamos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Pérdida de confianza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Retiro de depósitos o menor vinculación</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Deterioro de imagen institucional</a:t>
            </a:r>
            <a:endParaRPr lang="en-US" sz="1275" dirty="0"/>
          </a:p>
        </p:txBody>
      </p:sp>
      <p:sp>
        <p:nvSpPr>
          <p:cNvPr id="14" name="Shape 12"/>
          <p:cNvSpPr/>
          <p:nvPr/>
        </p:nvSpPr>
        <p:spPr>
          <a:xfrm>
            <a:off x="6858000" y="2811780"/>
            <a:ext cx="1405890" cy="1577340"/>
          </a:xfrm>
          <a:prstGeom prst="roundRect">
            <a:avLst>
              <a:gd name="adj" fmla="val 2439"/>
            </a:avLst>
          </a:prstGeom>
          <a:solidFill>
            <a:srgbClr val="EEF3F5"/>
          </a:solidFill>
          <a:ln w="12700">
            <a:solidFill>
              <a:srgbClr val="B7C8D1"/>
            </a:solidFill>
            <a:prstDash val="solid"/>
          </a:ln>
        </p:spPr>
        <p:txBody>
          <a:bodyPr/>
          <a:lstStyle/>
          <a:p>
            <a:endParaRPr lang="es-NI" sz="1350"/>
          </a:p>
        </p:txBody>
      </p:sp>
      <p:pic>
        <p:nvPicPr>
          <p:cNvPr id="17" name="Imagen 16">
            <a:extLst>
              <a:ext uri="{FF2B5EF4-FFF2-40B4-BE49-F238E27FC236}">
                <a16:creationId xmlns:a16="http://schemas.microsoft.com/office/drawing/2014/main" id="{CE2C2DFE-8E89-6B5E-353C-EA289F251DB4}"/>
              </a:ext>
            </a:extLst>
          </p:cNvPr>
          <p:cNvPicPr>
            <a:picLocks noChangeAspect="1"/>
          </p:cNvPicPr>
          <p:nvPr/>
        </p:nvPicPr>
        <p:blipFill>
          <a:blip r:embed="rId3"/>
          <a:stretch>
            <a:fillRect/>
          </a:stretch>
        </p:blipFill>
        <p:spPr>
          <a:xfrm>
            <a:off x="2640330" y="2735727"/>
            <a:ext cx="1666071" cy="1653394"/>
          </a:xfrm>
          <a:prstGeom prst="rect">
            <a:avLst/>
          </a:prstGeom>
        </p:spPr>
      </p:pic>
      <p:pic>
        <p:nvPicPr>
          <p:cNvPr id="19" name="Imagen 18">
            <a:extLst>
              <a:ext uri="{FF2B5EF4-FFF2-40B4-BE49-F238E27FC236}">
                <a16:creationId xmlns:a16="http://schemas.microsoft.com/office/drawing/2014/main" id="{161F48BF-EF57-DC73-1901-C30F1B066D1A}"/>
              </a:ext>
            </a:extLst>
          </p:cNvPr>
          <p:cNvPicPr>
            <a:picLocks noChangeAspect="1"/>
          </p:cNvPicPr>
          <p:nvPr/>
        </p:nvPicPr>
        <p:blipFill>
          <a:blip r:embed="rId4"/>
          <a:stretch>
            <a:fillRect/>
          </a:stretch>
        </p:blipFill>
        <p:spPr>
          <a:xfrm>
            <a:off x="6759144" y="2811780"/>
            <a:ext cx="1575612" cy="1577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Mini encuesta 5 y matriz de consolidación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Esta lámina te sirve para capturar y leer el resultado en plenaria.</a:t>
            </a:r>
            <a:endParaRPr lang="en-US" sz="788" dirty="0"/>
          </a:p>
        </p:txBody>
      </p:sp>
      <p:sp>
        <p:nvSpPr>
          <p:cNvPr id="4" name="Shape 2"/>
          <p:cNvSpPr/>
          <p:nvPr/>
        </p:nvSpPr>
        <p:spPr>
          <a:xfrm>
            <a:off x="582930" y="1920240"/>
            <a:ext cx="353187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68096" y="2125980"/>
            <a:ext cx="1028700" cy="164592"/>
          </a:xfrm>
          <a:prstGeom prst="rect">
            <a:avLst/>
          </a:prstGeom>
          <a:noFill/>
          <a:ln/>
        </p:spPr>
        <p:txBody>
          <a:bodyPr wrap="square" lIns="0" tIns="0" rIns="0" bIns="0" rtlCol="0" anchor="ctr"/>
          <a:lstStyle/>
          <a:p>
            <a:r>
              <a:rPr lang="en-US" sz="1350" b="1" dirty="0">
                <a:solidFill>
                  <a:srgbClr val="0F4C5C"/>
                </a:solidFill>
              </a:rPr>
              <a:t>Encuesta 5</a:t>
            </a:r>
            <a:endParaRPr lang="en-US" sz="1350" dirty="0"/>
          </a:p>
        </p:txBody>
      </p:sp>
      <p:sp>
        <p:nvSpPr>
          <p:cNvPr id="6" name="Text 4"/>
          <p:cNvSpPr/>
          <p:nvPr/>
        </p:nvSpPr>
        <p:spPr>
          <a:xfrm>
            <a:off x="768096" y="2352294"/>
            <a:ext cx="2880360" cy="342900"/>
          </a:xfrm>
          <a:prstGeom prst="rect">
            <a:avLst/>
          </a:prstGeom>
          <a:noFill/>
          <a:ln/>
        </p:spPr>
        <p:txBody>
          <a:bodyPr wrap="square" lIns="0" tIns="0" rIns="0" bIns="0" rtlCol="0" anchor="ctr"/>
          <a:lstStyle/>
          <a:p>
            <a:r>
              <a:rPr lang="en-US" sz="1575" b="1" dirty="0">
                <a:solidFill>
                  <a:srgbClr val="23323A"/>
                </a:solidFill>
              </a:rPr>
              <a:t>¿Cuál debió ser la primera acción institucional?</a:t>
            </a:r>
            <a:endParaRPr lang="en-US" sz="1575" dirty="0"/>
          </a:p>
        </p:txBody>
      </p:sp>
      <p:sp>
        <p:nvSpPr>
          <p:cNvPr id="7" name="Text 5"/>
          <p:cNvSpPr/>
          <p:nvPr/>
        </p:nvSpPr>
        <p:spPr>
          <a:xfrm>
            <a:off x="809244" y="2880360"/>
            <a:ext cx="1645920" cy="1440180"/>
          </a:xfrm>
          <a:prstGeom prst="rect">
            <a:avLst/>
          </a:prstGeom>
          <a:noFill/>
          <a:ln/>
        </p:spPr>
        <p:txBody>
          <a:bodyPr wrap="square" lIns="476" tIns="476" rIns="476" bIns="476" rtlCol="0" anchor="t">
            <a:normAutofit lnSpcReduction="1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Esperar a tener toda la información</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Emitir un mensaje preliminar claro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Responder solo a quien reclame</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Dejar que cada área informe por separado</a:t>
            </a:r>
            <a:endParaRPr lang="en-US" sz="1275" dirty="0"/>
          </a:p>
        </p:txBody>
      </p:sp>
      <p:sp>
        <p:nvSpPr>
          <p:cNvPr id="8" name="Shape 6"/>
          <p:cNvSpPr/>
          <p:nvPr/>
        </p:nvSpPr>
        <p:spPr>
          <a:xfrm>
            <a:off x="2708910" y="2859786"/>
            <a:ext cx="1165860" cy="1577340"/>
          </a:xfrm>
          <a:prstGeom prst="roundRect">
            <a:avLst>
              <a:gd name="adj" fmla="val 2941"/>
            </a:avLst>
          </a:prstGeom>
          <a:solidFill>
            <a:srgbClr val="EEF3F5"/>
          </a:solidFill>
          <a:ln w="12700">
            <a:solidFill>
              <a:srgbClr val="B7C8D1"/>
            </a:solidFill>
            <a:prstDash val="solid"/>
          </a:ln>
        </p:spPr>
        <p:txBody>
          <a:bodyPr/>
          <a:lstStyle/>
          <a:p>
            <a:endParaRPr lang="es-NI" sz="1350"/>
          </a:p>
        </p:txBody>
      </p:sp>
      <p:sp>
        <p:nvSpPr>
          <p:cNvPr id="10" name="Shape 8"/>
          <p:cNvSpPr/>
          <p:nvPr/>
        </p:nvSpPr>
        <p:spPr>
          <a:xfrm>
            <a:off x="4251960" y="1920240"/>
            <a:ext cx="4286250" cy="3360420"/>
          </a:xfrm>
          <a:prstGeom prst="roundRect">
            <a:avLst>
              <a:gd name="adj" fmla="val 1429"/>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4423410" y="2125980"/>
            <a:ext cx="2125980" cy="164592"/>
          </a:xfrm>
          <a:prstGeom prst="rect">
            <a:avLst/>
          </a:prstGeom>
          <a:noFill/>
          <a:ln/>
        </p:spPr>
        <p:txBody>
          <a:bodyPr wrap="square" lIns="0" tIns="0" rIns="0" bIns="0" rtlCol="0" anchor="ctr"/>
          <a:lstStyle/>
          <a:p>
            <a:r>
              <a:rPr lang="en-US" sz="1350" b="1" dirty="0">
                <a:solidFill>
                  <a:srgbClr val="0F4C5C"/>
                </a:solidFill>
              </a:rPr>
              <a:t>Matriz de </a:t>
            </a:r>
            <a:r>
              <a:rPr lang="en-US" sz="1350" b="1" dirty="0" err="1">
                <a:solidFill>
                  <a:srgbClr val="0F4C5C"/>
                </a:solidFill>
              </a:rPr>
              <a:t>consolidación</a:t>
            </a:r>
            <a:endParaRPr lang="en-US" sz="1350" dirty="0"/>
          </a:p>
        </p:txBody>
      </p:sp>
      <p:sp>
        <p:nvSpPr>
          <p:cNvPr id="12" name="Shape 10"/>
          <p:cNvSpPr/>
          <p:nvPr/>
        </p:nvSpPr>
        <p:spPr>
          <a:xfrm>
            <a:off x="4423410" y="2379726"/>
            <a:ext cx="1131570" cy="308610"/>
          </a:xfrm>
          <a:prstGeom prst="rect">
            <a:avLst/>
          </a:prstGeom>
          <a:solidFill>
            <a:srgbClr val="0F4C5C"/>
          </a:solidFill>
          <a:ln w="12700">
            <a:solidFill>
              <a:srgbClr val="FFFFFF"/>
            </a:solidFill>
            <a:prstDash val="solid"/>
          </a:ln>
        </p:spPr>
        <p:txBody>
          <a:bodyPr/>
          <a:lstStyle/>
          <a:p>
            <a:endParaRPr lang="es-NI" sz="1350"/>
          </a:p>
        </p:txBody>
      </p:sp>
      <p:sp>
        <p:nvSpPr>
          <p:cNvPr id="13" name="Text 11"/>
          <p:cNvSpPr/>
          <p:nvPr/>
        </p:nvSpPr>
        <p:spPr>
          <a:xfrm>
            <a:off x="4457700" y="2468880"/>
            <a:ext cx="1062990" cy="82296"/>
          </a:xfrm>
          <a:prstGeom prst="rect">
            <a:avLst/>
          </a:prstGeom>
          <a:noFill/>
          <a:ln/>
        </p:spPr>
        <p:txBody>
          <a:bodyPr wrap="square" lIns="0" tIns="0" rIns="0" bIns="0" rtlCol="0" anchor="ctr"/>
          <a:lstStyle/>
          <a:p>
            <a:pPr algn="ctr"/>
            <a:r>
              <a:rPr lang="en-US" sz="863" b="1" dirty="0">
                <a:solidFill>
                  <a:srgbClr val="FFFFFF"/>
                </a:solidFill>
              </a:rPr>
              <a:t>Elemento</a:t>
            </a:r>
            <a:endParaRPr lang="en-US" sz="863" dirty="0"/>
          </a:p>
        </p:txBody>
      </p:sp>
      <p:sp>
        <p:nvSpPr>
          <p:cNvPr id="14" name="Shape 12"/>
          <p:cNvSpPr/>
          <p:nvPr/>
        </p:nvSpPr>
        <p:spPr>
          <a:xfrm>
            <a:off x="5589270" y="2379726"/>
            <a:ext cx="1289304" cy="308610"/>
          </a:xfrm>
          <a:prstGeom prst="rect">
            <a:avLst/>
          </a:prstGeom>
          <a:solidFill>
            <a:srgbClr val="0F4C5C"/>
          </a:solidFill>
          <a:ln w="12700">
            <a:solidFill>
              <a:srgbClr val="FFFFFF"/>
            </a:solidFill>
            <a:prstDash val="solid"/>
          </a:ln>
        </p:spPr>
        <p:txBody>
          <a:bodyPr/>
          <a:lstStyle/>
          <a:p>
            <a:endParaRPr lang="es-NI" sz="1350"/>
          </a:p>
        </p:txBody>
      </p:sp>
      <p:sp>
        <p:nvSpPr>
          <p:cNvPr id="15" name="Text 13"/>
          <p:cNvSpPr/>
          <p:nvPr/>
        </p:nvSpPr>
        <p:spPr>
          <a:xfrm>
            <a:off x="5623560" y="2468880"/>
            <a:ext cx="1220724" cy="82296"/>
          </a:xfrm>
          <a:prstGeom prst="rect">
            <a:avLst/>
          </a:prstGeom>
          <a:noFill/>
          <a:ln/>
        </p:spPr>
        <p:txBody>
          <a:bodyPr wrap="square" lIns="0" tIns="0" rIns="0" bIns="0" rtlCol="0" anchor="ctr"/>
          <a:lstStyle/>
          <a:p>
            <a:pPr algn="ctr"/>
            <a:r>
              <a:rPr lang="en-US" sz="863" b="1" dirty="0">
                <a:solidFill>
                  <a:srgbClr val="FFFFFF"/>
                </a:solidFill>
              </a:rPr>
              <a:t>Respuesta mayoritaria</a:t>
            </a:r>
            <a:endParaRPr lang="en-US" sz="863" dirty="0"/>
          </a:p>
        </p:txBody>
      </p:sp>
      <p:sp>
        <p:nvSpPr>
          <p:cNvPr id="16" name="Shape 14"/>
          <p:cNvSpPr/>
          <p:nvPr/>
        </p:nvSpPr>
        <p:spPr>
          <a:xfrm>
            <a:off x="6912864" y="2379726"/>
            <a:ext cx="1357884" cy="308610"/>
          </a:xfrm>
          <a:prstGeom prst="rect">
            <a:avLst/>
          </a:prstGeom>
          <a:solidFill>
            <a:srgbClr val="0F4C5C"/>
          </a:solidFill>
          <a:ln w="12700">
            <a:solidFill>
              <a:srgbClr val="FFFFFF"/>
            </a:solidFill>
            <a:prstDash val="solid"/>
          </a:ln>
        </p:spPr>
        <p:txBody>
          <a:bodyPr/>
          <a:lstStyle/>
          <a:p>
            <a:endParaRPr lang="es-NI" sz="1350"/>
          </a:p>
        </p:txBody>
      </p:sp>
      <p:sp>
        <p:nvSpPr>
          <p:cNvPr id="17" name="Text 15"/>
          <p:cNvSpPr/>
          <p:nvPr/>
        </p:nvSpPr>
        <p:spPr>
          <a:xfrm>
            <a:off x="6947154" y="2468880"/>
            <a:ext cx="1289304" cy="82296"/>
          </a:xfrm>
          <a:prstGeom prst="rect">
            <a:avLst/>
          </a:prstGeom>
          <a:noFill/>
          <a:ln/>
        </p:spPr>
        <p:txBody>
          <a:bodyPr wrap="square" lIns="0" tIns="0" rIns="0" bIns="0" rtlCol="0" anchor="ctr"/>
          <a:lstStyle/>
          <a:p>
            <a:pPr algn="ctr"/>
            <a:r>
              <a:rPr lang="en-US" sz="863" b="1" dirty="0">
                <a:solidFill>
                  <a:srgbClr val="FFFFFF"/>
                </a:solidFill>
              </a:rPr>
              <a:t>Lectura técnica</a:t>
            </a:r>
            <a:endParaRPr lang="en-US" sz="863" dirty="0"/>
          </a:p>
        </p:txBody>
      </p:sp>
      <p:sp>
        <p:nvSpPr>
          <p:cNvPr id="18" name="Shape 16"/>
          <p:cNvSpPr/>
          <p:nvPr/>
        </p:nvSpPr>
        <p:spPr>
          <a:xfrm>
            <a:off x="4423410" y="2688336"/>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19" name="Shape 17"/>
          <p:cNvSpPr/>
          <p:nvPr/>
        </p:nvSpPr>
        <p:spPr>
          <a:xfrm>
            <a:off x="5589270" y="2688336"/>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20" name="Shape 18"/>
          <p:cNvSpPr/>
          <p:nvPr/>
        </p:nvSpPr>
        <p:spPr>
          <a:xfrm>
            <a:off x="6912864" y="2688336"/>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21" name="Text 19"/>
          <p:cNvSpPr/>
          <p:nvPr/>
        </p:nvSpPr>
        <p:spPr>
          <a:xfrm>
            <a:off x="4471416" y="2839212"/>
            <a:ext cx="1049274" cy="96012"/>
          </a:xfrm>
          <a:prstGeom prst="rect">
            <a:avLst/>
          </a:prstGeom>
          <a:noFill/>
          <a:ln/>
        </p:spPr>
        <p:txBody>
          <a:bodyPr wrap="square" lIns="0" tIns="0" rIns="0" bIns="0" rtlCol="0" anchor="ctr"/>
          <a:lstStyle/>
          <a:p>
            <a:r>
              <a:rPr lang="en-US" sz="863" dirty="0">
                <a:solidFill>
                  <a:srgbClr val="23323A"/>
                </a:solidFill>
              </a:rPr>
              <a:t>Riesgo inicial</a:t>
            </a:r>
            <a:endParaRPr lang="en-US" sz="863" dirty="0"/>
          </a:p>
        </p:txBody>
      </p:sp>
      <p:sp>
        <p:nvSpPr>
          <p:cNvPr id="22" name="Text 20"/>
          <p:cNvSpPr/>
          <p:nvPr/>
        </p:nvSpPr>
        <p:spPr>
          <a:xfrm>
            <a:off x="5637276" y="2839212"/>
            <a:ext cx="1207008" cy="96012"/>
          </a:xfrm>
          <a:prstGeom prst="rect">
            <a:avLst/>
          </a:prstGeom>
          <a:noFill/>
          <a:ln/>
        </p:spPr>
        <p:txBody>
          <a:bodyPr wrap="square" lIns="0" tIns="0" rIns="0" bIns="0" rtlCol="0" anchor="ctr"/>
          <a:lstStyle/>
          <a:p>
            <a:r>
              <a:rPr lang="en-US" sz="863" dirty="0">
                <a:solidFill>
                  <a:srgbClr val="23323A"/>
                </a:solidFill>
              </a:rPr>
              <a:t>_Riesgo </a:t>
            </a:r>
            <a:r>
              <a:rPr lang="en-US" sz="863" dirty="0" err="1">
                <a:solidFill>
                  <a:srgbClr val="23323A"/>
                </a:solidFill>
              </a:rPr>
              <a:t>Operativo</a:t>
            </a:r>
            <a:r>
              <a:rPr lang="en-US" sz="863" dirty="0">
                <a:solidFill>
                  <a:srgbClr val="23323A"/>
                </a:solidFill>
              </a:rPr>
              <a:t>____</a:t>
            </a:r>
            <a:endParaRPr lang="en-US" sz="863" dirty="0"/>
          </a:p>
        </p:txBody>
      </p:sp>
      <p:sp>
        <p:nvSpPr>
          <p:cNvPr id="23" name="Text 21"/>
          <p:cNvSpPr/>
          <p:nvPr/>
        </p:nvSpPr>
        <p:spPr>
          <a:xfrm>
            <a:off x="6960870" y="2811780"/>
            <a:ext cx="1275588" cy="150876"/>
          </a:xfrm>
          <a:prstGeom prst="rect">
            <a:avLst/>
          </a:prstGeom>
          <a:noFill/>
          <a:ln/>
        </p:spPr>
        <p:txBody>
          <a:bodyPr wrap="square" lIns="0" tIns="0" rIns="0" bIns="0" rtlCol="0" anchor="ctr"/>
          <a:lstStyle/>
          <a:p>
            <a:r>
              <a:rPr lang="en-US" sz="840" dirty="0">
                <a:solidFill>
                  <a:srgbClr val="23323A"/>
                </a:solidFill>
              </a:rPr>
              <a:t>El evento nace en: _</a:t>
            </a:r>
            <a:r>
              <a:rPr lang="en-US" sz="840" dirty="0" err="1">
                <a:solidFill>
                  <a:srgbClr val="23323A"/>
                </a:solidFill>
              </a:rPr>
              <a:t>retrasos</a:t>
            </a:r>
            <a:r>
              <a:rPr lang="en-US" sz="840" dirty="0">
                <a:solidFill>
                  <a:srgbClr val="23323A"/>
                </a:solidFill>
              </a:rPr>
              <a:t> </a:t>
            </a:r>
            <a:r>
              <a:rPr lang="en-US" sz="840" dirty="0" err="1">
                <a:solidFill>
                  <a:srgbClr val="23323A"/>
                </a:solidFill>
              </a:rPr>
              <a:t>desembolsos</a:t>
            </a:r>
            <a:r>
              <a:rPr lang="en-US" sz="840" dirty="0">
                <a:solidFill>
                  <a:srgbClr val="23323A"/>
                </a:solidFill>
              </a:rPr>
              <a:t> </a:t>
            </a:r>
            <a:r>
              <a:rPr lang="en-US" sz="840" dirty="0" err="1">
                <a:solidFill>
                  <a:srgbClr val="23323A"/>
                </a:solidFill>
              </a:rPr>
              <a:t>varios</a:t>
            </a:r>
            <a:r>
              <a:rPr lang="en-US" sz="840" dirty="0">
                <a:solidFill>
                  <a:srgbClr val="23323A"/>
                </a:solidFill>
              </a:rPr>
              <a:t> </a:t>
            </a:r>
            <a:r>
              <a:rPr lang="en-US" sz="840" dirty="0" err="1">
                <a:solidFill>
                  <a:srgbClr val="23323A"/>
                </a:solidFill>
              </a:rPr>
              <a:t>dias</a:t>
            </a:r>
            <a:r>
              <a:rPr lang="en-US" sz="840" dirty="0">
                <a:solidFill>
                  <a:srgbClr val="23323A"/>
                </a:solidFill>
              </a:rPr>
              <a:t>_______</a:t>
            </a:r>
            <a:endParaRPr lang="en-US" sz="840" dirty="0"/>
          </a:p>
        </p:txBody>
      </p:sp>
      <p:sp>
        <p:nvSpPr>
          <p:cNvPr id="24" name="Shape 22"/>
          <p:cNvSpPr/>
          <p:nvPr/>
        </p:nvSpPr>
        <p:spPr>
          <a:xfrm>
            <a:off x="4423410" y="3154680"/>
            <a:ext cx="1131570" cy="466344"/>
          </a:xfrm>
          <a:prstGeom prst="rect">
            <a:avLst/>
          </a:prstGeom>
          <a:solidFill>
            <a:srgbClr val="EEF3F5"/>
          </a:solidFill>
          <a:ln w="12700">
            <a:solidFill>
              <a:srgbClr val="FFFFFF"/>
            </a:solidFill>
            <a:prstDash val="solid"/>
          </a:ln>
        </p:spPr>
        <p:txBody>
          <a:bodyPr/>
          <a:lstStyle/>
          <a:p>
            <a:endParaRPr lang="es-NI" sz="1350"/>
          </a:p>
        </p:txBody>
      </p:sp>
      <p:sp>
        <p:nvSpPr>
          <p:cNvPr id="25" name="Shape 23"/>
          <p:cNvSpPr/>
          <p:nvPr/>
        </p:nvSpPr>
        <p:spPr>
          <a:xfrm>
            <a:off x="5589270" y="3154680"/>
            <a:ext cx="1289304" cy="466344"/>
          </a:xfrm>
          <a:prstGeom prst="rect">
            <a:avLst/>
          </a:prstGeom>
          <a:solidFill>
            <a:srgbClr val="EEF3F5"/>
          </a:solidFill>
          <a:ln w="12700">
            <a:solidFill>
              <a:srgbClr val="FFFFFF"/>
            </a:solidFill>
            <a:prstDash val="solid"/>
          </a:ln>
        </p:spPr>
        <p:txBody>
          <a:bodyPr/>
          <a:lstStyle/>
          <a:p>
            <a:endParaRPr lang="es-NI" sz="1350"/>
          </a:p>
        </p:txBody>
      </p:sp>
      <p:sp>
        <p:nvSpPr>
          <p:cNvPr id="26" name="Shape 24"/>
          <p:cNvSpPr/>
          <p:nvPr/>
        </p:nvSpPr>
        <p:spPr>
          <a:xfrm>
            <a:off x="6912864" y="3154680"/>
            <a:ext cx="1357884" cy="466344"/>
          </a:xfrm>
          <a:prstGeom prst="rect">
            <a:avLst/>
          </a:prstGeom>
          <a:solidFill>
            <a:srgbClr val="EEF3F5"/>
          </a:solidFill>
          <a:ln w="12700">
            <a:solidFill>
              <a:srgbClr val="FFFFFF"/>
            </a:solidFill>
            <a:prstDash val="solid"/>
          </a:ln>
        </p:spPr>
        <p:txBody>
          <a:bodyPr/>
          <a:lstStyle/>
          <a:p>
            <a:endParaRPr lang="es-NI" sz="1350"/>
          </a:p>
        </p:txBody>
      </p:sp>
      <p:sp>
        <p:nvSpPr>
          <p:cNvPr id="27" name="Text 25"/>
          <p:cNvSpPr/>
          <p:nvPr/>
        </p:nvSpPr>
        <p:spPr>
          <a:xfrm>
            <a:off x="4471416" y="3305556"/>
            <a:ext cx="1049274" cy="96012"/>
          </a:xfrm>
          <a:prstGeom prst="rect">
            <a:avLst/>
          </a:prstGeom>
          <a:noFill/>
          <a:ln/>
        </p:spPr>
        <p:txBody>
          <a:bodyPr wrap="square" lIns="0" tIns="0" rIns="0" bIns="0" rtlCol="0" anchor="ctr"/>
          <a:lstStyle/>
          <a:p>
            <a:r>
              <a:rPr lang="en-US" sz="863" dirty="0">
                <a:solidFill>
                  <a:srgbClr val="23323A"/>
                </a:solidFill>
              </a:rPr>
              <a:t>Escalamiento</a:t>
            </a:r>
            <a:endParaRPr lang="en-US" sz="863" dirty="0"/>
          </a:p>
        </p:txBody>
      </p:sp>
      <p:sp>
        <p:nvSpPr>
          <p:cNvPr id="28" name="Text 26"/>
          <p:cNvSpPr/>
          <p:nvPr/>
        </p:nvSpPr>
        <p:spPr>
          <a:xfrm>
            <a:off x="5637276" y="3305556"/>
            <a:ext cx="1207008" cy="96012"/>
          </a:xfrm>
          <a:prstGeom prst="rect">
            <a:avLst/>
          </a:prstGeom>
          <a:noFill/>
          <a:ln/>
        </p:spPr>
        <p:txBody>
          <a:bodyPr wrap="square" lIns="0" tIns="0" rIns="0" bIns="0" rtlCol="0" anchor="ctr"/>
          <a:lstStyle/>
          <a:p>
            <a:r>
              <a:rPr lang="en-US" sz="863" dirty="0">
                <a:solidFill>
                  <a:srgbClr val="23323A"/>
                </a:solidFill>
              </a:rPr>
              <a:t>Cuando </a:t>
            </a:r>
            <a:r>
              <a:rPr lang="en-US" sz="863" dirty="0" err="1">
                <a:solidFill>
                  <a:srgbClr val="23323A"/>
                </a:solidFill>
              </a:rPr>
              <a:t>circulan</a:t>
            </a:r>
            <a:r>
              <a:rPr lang="en-US" sz="863" dirty="0">
                <a:solidFill>
                  <a:srgbClr val="23323A"/>
                </a:solidFill>
              </a:rPr>
              <a:t> </a:t>
            </a:r>
            <a:r>
              <a:rPr lang="en-US" sz="863" dirty="0" err="1">
                <a:solidFill>
                  <a:srgbClr val="23323A"/>
                </a:solidFill>
              </a:rPr>
              <a:t>rumores</a:t>
            </a:r>
            <a:r>
              <a:rPr lang="en-US" sz="863" dirty="0">
                <a:solidFill>
                  <a:srgbClr val="23323A"/>
                </a:solidFill>
              </a:rPr>
              <a:t>_______</a:t>
            </a:r>
            <a:endParaRPr lang="en-US" sz="863" dirty="0"/>
          </a:p>
        </p:txBody>
      </p:sp>
      <p:sp>
        <p:nvSpPr>
          <p:cNvPr id="29" name="Text 27"/>
          <p:cNvSpPr/>
          <p:nvPr/>
        </p:nvSpPr>
        <p:spPr>
          <a:xfrm>
            <a:off x="6960870" y="3278124"/>
            <a:ext cx="1275588" cy="150876"/>
          </a:xfrm>
          <a:prstGeom prst="rect">
            <a:avLst/>
          </a:prstGeom>
          <a:noFill/>
          <a:ln/>
        </p:spPr>
        <p:txBody>
          <a:bodyPr wrap="square" lIns="0" tIns="0" rIns="0" bIns="0" rtlCol="0" anchor="ctr"/>
          <a:lstStyle/>
          <a:p>
            <a:r>
              <a:rPr lang="en-US" sz="840" dirty="0">
                <a:solidFill>
                  <a:srgbClr val="23323A"/>
                </a:solidFill>
              </a:rPr>
              <a:t>Se activa el </a:t>
            </a:r>
            <a:r>
              <a:rPr lang="en-US" sz="840" dirty="0" err="1">
                <a:solidFill>
                  <a:srgbClr val="23323A"/>
                </a:solidFill>
              </a:rPr>
              <a:t>componente</a:t>
            </a:r>
            <a:r>
              <a:rPr lang="en-US" sz="840" dirty="0">
                <a:solidFill>
                  <a:srgbClr val="23323A"/>
                </a:solidFill>
              </a:rPr>
              <a:t>: </a:t>
            </a:r>
            <a:r>
              <a:rPr lang="en-US" sz="840" dirty="0" err="1">
                <a:solidFill>
                  <a:srgbClr val="23323A"/>
                </a:solidFill>
              </a:rPr>
              <a:t>circulo</a:t>
            </a:r>
            <a:r>
              <a:rPr lang="en-US" sz="840" dirty="0">
                <a:solidFill>
                  <a:srgbClr val="23323A"/>
                </a:solidFill>
              </a:rPr>
              <a:t> </a:t>
            </a:r>
            <a:r>
              <a:rPr lang="en-US" sz="840" dirty="0" err="1">
                <a:solidFill>
                  <a:srgbClr val="23323A"/>
                </a:solidFill>
              </a:rPr>
              <a:t>en</a:t>
            </a:r>
            <a:r>
              <a:rPr lang="en-US" sz="840" dirty="0">
                <a:solidFill>
                  <a:srgbClr val="23323A"/>
                </a:solidFill>
              </a:rPr>
              <a:t> </a:t>
            </a:r>
            <a:r>
              <a:rPr lang="en-US" sz="840" dirty="0" err="1">
                <a:solidFill>
                  <a:srgbClr val="23323A"/>
                </a:solidFill>
              </a:rPr>
              <a:t>los</a:t>
            </a:r>
            <a:r>
              <a:rPr lang="en-US" sz="840" dirty="0">
                <a:solidFill>
                  <a:srgbClr val="23323A"/>
                </a:solidFill>
              </a:rPr>
              <a:t> </a:t>
            </a:r>
            <a:r>
              <a:rPr lang="en-US" sz="840" dirty="0" err="1">
                <a:solidFill>
                  <a:srgbClr val="23323A"/>
                </a:solidFill>
              </a:rPr>
              <a:t>grupos</a:t>
            </a:r>
            <a:r>
              <a:rPr lang="en-US" sz="840" dirty="0">
                <a:solidFill>
                  <a:srgbClr val="23323A"/>
                </a:solidFill>
              </a:rPr>
              <a:t> </a:t>
            </a:r>
            <a:r>
              <a:rPr lang="en-US" sz="840" dirty="0" err="1">
                <a:solidFill>
                  <a:srgbClr val="23323A"/>
                </a:solidFill>
              </a:rPr>
              <a:t>wasap</a:t>
            </a:r>
            <a:r>
              <a:rPr lang="en-US" sz="840" dirty="0">
                <a:solidFill>
                  <a:srgbClr val="23323A"/>
                </a:solidFill>
              </a:rPr>
              <a:t> ________</a:t>
            </a:r>
            <a:endParaRPr lang="en-US" sz="840" dirty="0"/>
          </a:p>
        </p:txBody>
      </p:sp>
      <p:sp>
        <p:nvSpPr>
          <p:cNvPr id="30" name="Shape 28"/>
          <p:cNvSpPr/>
          <p:nvPr/>
        </p:nvSpPr>
        <p:spPr>
          <a:xfrm>
            <a:off x="4423410" y="3621024"/>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31" name="Shape 29"/>
          <p:cNvSpPr/>
          <p:nvPr/>
        </p:nvSpPr>
        <p:spPr>
          <a:xfrm>
            <a:off x="5589270" y="3621024"/>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32" name="Shape 30"/>
          <p:cNvSpPr/>
          <p:nvPr/>
        </p:nvSpPr>
        <p:spPr>
          <a:xfrm>
            <a:off x="6912864" y="3621024"/>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33" name="Text 31"/>
          <p:cNvSpPr/>
          <p:nvPr/>
        </p:nvSpPr>
        <p:spPr>
          <a:xfrm>
            <a:off x="4471416" y="3771900"/>
            <a:ext cx="1049274" cy="96012"/>
          </a:xfrm>
          <a:prstGeom prst="rect">
            <a:avLst/>
          </a:prstGeom>
          <a:noFill/>
          <a:ln/>
        </p:spPr>
        <p:txBody>
          <a:bodyPr wrap="square" lIns="0" tIns="0" rIns="0" bIns="0" rtlCol="0" anchor="ctr"/>
          <a:lstStyle/>
          <a:p>
            <a:r>
              <a:rPr lang="en-US" sz="863" dirty="0">
                <a:solidFill>
                  <a:srgbClr val="23323A"/>
                </a:solidFill>
              </a:rPr>
              <a:t>Debilidad crítica</a:t>
            </a:r>
            <a:endParaRPr lang="en-US" sz="863" dirty="0"/>
          </a:p>
        </p:txBody>
      </p:sp>
      <p:sp>
        <p:nvSpPr>
          <p:cNvPr id="34" name="Text 32"/>
          <p:cNvSpPr/>
          <p:nvPr/>
        </p:nvSpPr>
        <p:spPr>
          <a:xfrm>
            <a:off x="5637276" y="3771900"/>
            <a:ext cx="1207008" cy="96012"/>
          </a:xfrm>
          <a:prstGeom prst="rect">
            <a:avLst/>
          </a:prstGeom>
          <a:noFill/>
          <a:ln/>
        </p:spPr>
        <p:txBody>
          <a:bodyPr wrap="square" lIns="0" tIns="0" rIns="0" bIns="0" rtlCol="0" anchor="ctr"/>
          <a:lstStyle/>
          <a:p>
            <a:r>
              <a:rPr lang="en-US" sz="863" dirty="0">
                <a:solidFill>
                  <a:srgbClr val="23323A"/>
                </a:solidFill>
              </a:rPr>
              <a:t>Mala </a:t>
            </a:r>
            <a:r>
              <a:rPr lang="en-US" sz="863" dirty="0" err="1">
                <a:solidFill>
                  <a:srgbClr val="23323A"/>
                </a:solidFill>
              </a:rPr>
              <a:t>comunicacion</a:t>
            </a:r>
            <a:r>
              <a:rPr lang="en-US" sz="863" dirty="0">
                <a:solidFill>
                  <a:srgbClr val="23323A"/>
                </a:solidFill>
              </a:rPr>
              <a:t> interna______</a:t>
            </a:r>
            <a:endParaRPr lang="en-US" sz="863" dirty="0"/>
          </a:p>
        </p:txBody>
      </p:sp>
      <p:sp>
        <p:nvSpPr>
          <p:cNvPr id="35" name="Text 33"/>
          <p:cNvSpPr/>
          <p:nvPr/>
        </p:nvSpPr>
        <p:spPr>
          <a:xfrm>
            <a:off x="6960870" y="3744468"/>
            <a:ext cx="1275588" cy="150876"/>
          </a:xfrm>
          <a:prstGeom prst="rect">
            <a:avLst/>
          </a:prstGeom>
          <a:noFill/>
          <a:ln/>
        </p:spPr>
        <p:txBody>
          <a:bodyPr wrap="square" lIns="0" tIns="0" rIns="0" bIns="0" rtlCol="0" anchor="ctr"/>
          <a:lstStyle/>
          <a:p>
            <a:r>
              <a:rPr lang="en-US" sz="700" dirty="0">
                <a:solidFill>
                  <a:srgbClr val="23323A"/>
                </a:solidFill>
              </a:rPr>
              <a:t>La falla principal fue: </a:t>
            </a:r>
            <a:r>
              <a:rPr lang="en-US" sz="700" dirty="0" err="1">
                <a:solidFill>
                  <a:srgbClr val="23323A"/>
                </a:solidFill>
              </a:rPr>
              <a:t>mensajes</a:t>
            </a:r>
            <a:r>
              <a:rPr lang="en-US" sz="700" dirty="0">
                <a:solidFill>
                  <a:srgbClr val="23323A"/>
                </a:solidFill>
              </a:rPr>
              <a:t> </a:t>
            </a:r>
            <a:r>
              <a:rPr lang="en-US" sz="700" dirty="0" err="1">
                <a:solidFill>
                  <a:srgbClr val="23323A"/>
                </a:solidFill>
              </a:rPr>
              <a:t>diferentes</a:t>
            </a:r>
            <a:r>
              <a:rPr lang="en-US" sz="700" dirty="0">
                <a:solidFill>
                  <a:srgbClr val="23323A"/>
                </a:solidFill>
              </a:rPr>
              <a:t> </a:t>
            </a:r>
            <a:r>
              <a:rPr lang="en-US" sz="700" dirty="0" err="1">
                <a:solidFill>
                  <a:srgbClr val="23323A"/>
                </a:solidFill>
              </a:rPr>
              <a:t>en</a:t>
            </a:r>
            <a:r>
              <a:rPr lang="en-US" sz="700" dirty="0">
                <a:solidFill>
                  <a:srgbClr val="23323A"/>
                </a:solidFill>
              </a:rPr>
              <a:t> </a:t>
            </a:r>
            <a:r>
              <a:rPr lang="en-US" sz="700" dirty="0" err="1">
                <a:solidFill>
                  <a:srgbClr val="23323A"/>
                </a:solidFill>
              </a:rPr>
              <a:t>sucursal</a:t>
            </a:r>
            <a:r>
              <a:rPr lang="en-US" sz="700" dirty="0">
                <a:solidFill>
                  <a:srgbClr val="23323A"/>
                </a:solidFill>
              </a:rPr>
              <a:t>, call center y </a:t>
            </a:r>
            <a:r>
              <a:rPr lang="en-US" sz="700" dirty="0" err="1">
                <a:solidFill>
                  <a:srgbClr val="23323A"/>
                </a:solidFill>
              </a:rPr>
              <a:t>ausencia</a:t>
            </a:r>
            <a:r>
              <a:rPr lang="en-US" sz="700" dirty="0">
                <a:solidFill>
                  <a:srgbClr val="23323A"/>
                </a:solidFill>
              </a:rPr>
              <a:t> de </a:t>
            </a:r>
            <a:r>
              <a:rPr lang="en-US" sz="700" dirty="0" err="1">
                <a:solidFill>
                  <a:srgbClr val="23323A"/>
                </a:solidFill>
              </a:rPr>
              <a:t>respuesta</a:t>
            </a:r>
            <a:r>
              <a:rPr lang="en-US" sz="700" dirty="0">
                <a:solidFill>
                  <a:srgbClr val="23323A"/>
                </a:solidFill>
              </a:rPr>
              <a:t> </a:t>
            </a:r>
            <a:r>
              <a:rPr lang="en-US" sz="700" dirty="0" err="1">
                <a:solidFill>
                  <a:srgbClr val="23323A"/>
                </a:solidFill>
              </a:rPr>
              <a:t>en</a:t>
            </a:r>
            <a:r>
              <a:rPr lang="en-US" sz="700" dirty="0">
                <a:solidFill>
                  <a:srgbClr val="23323A"/>
                </a:solidFill>
              </a:rPr>
              <a:t> redes ________</a:t>
            </a:r>
            <a:endParaRPr lang="en-US" sz="700" dirty="0"/>
          </a:p>
        </p:txBody>
      </p:sp>
      <p:sp>
        <p:nvSpPr>
          <p:cNvPr id="36" name="Shape 34"/>
          <p:cNvSpPr/>
          <p:nvPr/>
        </p:nvSpPr>
        <p:spPr>
          <a:xfrm>
            <a:off x="4423410" y="4087368"/>
            <a:ext cx="1131570" cy="466344"/>
          </a:xfrm>
          <a:prstGeom prst="rect">
            <a:avLst/>
          </a:prstGeom>
          <a:solidFill>
            <a:srgbClr val="EEF3F5"/>
          </a:solidFill>
          <a:ln w="12700">
            <a:solidFill>
              <a:srgbClr val="FFFFFF"/>
            </a:solidFill>
            <a:prstDash val="solid"/>
          </a:ln>
        </p:spPr>
        <p:txBody>
          <a:bodyPr/>
          <a:lstStyle/>
          <a:p>
            <a:endParaRPr lang="es-NI" sz="1350"/>
          </a:p>
        </p:txBody>
      </p:sp>
      <p:sp>
        <p:nvSpPr>
          <p:cNvPr id="37" name="Shape 35"/>
          <p:cNvSpPr/>
          <p:nvPr/>
        </p:nvSpPr>
        <p:spPr>
          <a:xfrm>
            <a:off x="5589270" y="4087368"/>
            <a:ext cx="1289304" cy="466344"/>
          </a:xfrm>
          <a:prstGeom prst="rect">
            <a:avLst/>
          </a:prstGeom>
          <a:solidFill>
            <a:srgbClr val="EEF3F5"/>
          </a:solidFill>
          <a:ln w="12700">
            <a:solidFill>
              <a:srgbClr val="FFFFFF"/>
            </a:solidFill>
            <a:prstDash val="solid"/>
          </a:ln>
        </p:spPr>
        <p:txBody>
          <a:bodyPr/>
          <a:lstStyle/>
          <a:p>
            <a:endParaRPr lang="es-NI" sz="1350"/>
          </a:p>
        </p:txBody>
      </p:sp>
      <p:sp>
        <p:nvSpPr>
          <p:cNvPr id="38" name="Shape 36"/>
          <p:cNvSpPr/>
          <p:nvPr/>
        </p:nvSpPr>
        <p:spPr>
          <a:xfrm>
            <a:off x="6912864" y="4087368"/>
            <a:ext cx="1357884" cy="466344"/>
          </a:xfrm>
          <a:prstGeom prst="rect">
            <a:avLst/>
          </a:prstGeom>
          <a:solidFill>
            <a:srgbClr val="EEF3F5"/>
          </a:solidFill>
          <a:ln w="12700">
            <a:solidFill>
              <a:srgbClr val="FFFFFF"/>
            </a:solidFill>
            <a:prstDash val="solid"/>
          </a:ln>
        </p:spPr>
        <p:txBody>
          <a:bodyPr/>
          <a:lstStyle/>
          <a:p>
            <a:endParaRPr lang="es-NI" sz="1350"/>
          </a:p>
        </p:txBody>
      </p:sp>
      <p:sp>
        <p:nvSpPr>
          <p:cNvPr id="39" name="Text 37"/>
          <p:cNvSpPr/>
          <p:nvPr/>
        </p:nvSpPr>
        <p:spPr>
          <a:xfrm>
            <a:off x="4471416" y="4238244"/>
            <a:ext cx="1049274" cy="96012"/>
          </a:xfrm>
          <a:prstGeom prst="rect">
            <a:avLst/>
          </a:prstGeom>
          <a:noFill/>
          <a:ln/>
        </p:spPr>
        <p:txBody>
          <a:bodyPr wrap="square" lIns="0" tIns="0" rIns="0" bIns="0" rtlCol="0" anchor="ctr"/>
          <a:lstStyle/>
          <a:p>
            <a:r>
              <a:rPr lang="en-US" sz="863" dirty="0">
                <a:solidFill>
                  <a:srgbClr val="23323A"/>
                </a:solidFill>
              </a:rPr>
              <a:t>Impacto principal</a:t>
            </a:r>
            <a:endParaRPr lang="en-US" sz="863" dirty="0"/>
          </a:p>
        </p:txBody>
      </p:sp>
      <p:sp>
        <p:nvSpPr>
          <p:cNvPr id="40" name="Text 38"/>
          <p:cNvSpPr/>
          <p:nvPr/>
        </p:nvSpPr>
        <p:spPr>
          <a:xfrm>
            <a:off x="5600064" y="4227612"/>
            <a:ext cx="1207008" cy="96012"/>
          </a:xfrm>
          <a:prstGeom prst="rect">
            <a:avLst/>
          </a:prstGeom>
          <a:noFill/>
          <a:ln/>
        </p:spPr>
        <p:txBody>
          <a:bodyPr wrap="square" lIns="0" tIns="0" rIns="0" bIns="0" rtlCol="0" anchor="ctr"/>
          <a:lstStyle/>
          <a:p>
            <a:r>
              <a:rPr lang="en-US" sz="863" dirty="0" err="1">
                <a:solidFill>
                  <a:srgbClr val="23323A"/>
                </a:solidFill>
              </a:rPr>
              <a:t>Deterioro</a:t>
            </a:r>
            <a:r>
              <a:rPr lang="en-US" sz="863" dirty="0">
                <a:solidFill>
                  <a:srgbClr val="23323A"/>
                </a:solidFill>
              </a:rPr>
              <a:t> imagen </a:t>
            </a:r>
            <a:r>
              <a:rPr lang="en-US" sz="863" dirty="0" err="1">
                <a:solidFill>
                  <a:srgbClr val="23323A"/>
                </a:solidFill>
              </a:rPr>
              <a:t>institucional</a:t>
            </a:r>
            <a:r>
              <a:rPr lang="en-US" sz="863" dirty="0">
                <a:solidFill>
                  <a:srgbClr val="23323A"/>
                </a:solidFill>
              </a:rPr>
              <a:t>_____</a:t>
            </a:r>
            <a:endParaRPr lang="en-US" sz="863" dirty="0"/>
          </a:p>
        </p:txBody>
      </p:sp>
      <p:sp>
        <p:nvSpPr>
          <p:cNvPr id="41" name="Text 39"/>
          <p:cNvSpPr/>
          <p:nvPr/>
        </p:nvSpPr>
        <p:spPr>
          <a:xfrm>
            <a:off x="6960870" y="4162806"/>
            <a:ext cx="1275588" cy="150876"/>
          </a:xfrm>
          <a:prstGeom prst="rect">
            <a:avLst/>
          </a:prstGeom>
          <a:noFill/>
          <a:ln/>
        </p:spPr>
        <p:txBody>
          <a:bodyPr wrap="square" lIns="0" tIns="0" rIns="0" bIns="0" rtlCol="0" anchor="ctr"/>
          <a:lstStyle/>
          <a:p>
            <a:r>
              <a:rPr lang="en-US" sz="840" dirty="0">
                <a:solidFill>
                  <a:srgbClr val="23323A"/>
                </a:solidFill>
              </a:rPr>
              <a:t>El activo afectado es: imagen </a:t>
            </a:r>
            <a:r>
              <a:rPr lang="en-US" sz="840" dirty="0" err="1">
                <a:solidFill>
                  <a:srgbClr val="23323A"/>
                </a:solidFill>
              </a:rPr>
              <a:t>institucional</a:t>
            </a:r>
            <a:r>
              <a:rPr lang="en-US" sz="840" dirty="0">
                <a:solidFill>
                  <a:srgbClr val="23323A"/>
                </a:solidFill>
              </a:rPr>
              <a:t>________</a:t>
            </a:r>
            <a:endParaRPr lang="en-US" sz="840" dirty="0"/>
          </a:p>
        </p:txBody>
      </p:sp>
      <p:sp>
        <p:nvSpPr>
          <p:cNvPr id="42" name="Shape 40"/>
          <p:cNvSpPr/>
          <p:nvPr/>
        </p:nvSpPr>
        <p:spPr>
          <a:xfrm>
            <a:off x="4423410" y="4553712"/>
            <a:ext cx="1131570" cy="466344"/>
          </a:xfrm>
          <a:prstGeom prst="rect">
            <a:avLst/>
          </a:prstGeom>
          <a:solidFill>
            <a:srgbClr val="F7FAFB"/>
          </a:solidFill>
          <a:ln w="12700">
            <a:solidFill>
              <a:srgbClr val="FFFFFF"/>
            </a:solidFill>
            <a:prstDash val="solid"/>
          </a:ln>
        </p:spPr>
        <p:txBody>
          <a:bodyPr/>
          <a:lstStyle/>
          <a:p>
            <a:endParaRPr lang="es-NI" sz="1350"/>
          </a:p>
        </p:txBody>
      </p:sp>
      <p:sp>
        <p:nvSpPr>
          <p:cNvPr id="43" name="Shape 41"/>
          <p:cNvSpPr/>
          <p:nvPr/>
        </p:nvSpPr>
        <p:spPr>
          <a:xfrm>
            <a:off x="5589270" y="4553712"/>
            <a:ext cx="1289304" cy="466344"/>
          </a:xfrm>
          <a:prstGeom prst="rect">
            <a:avLst/>
          </a:prstGeom>
          <a:solidFill>
            <a:srgbClr val="F7FAFB"/>
          </a:solidFill>
          <a:ln w="12700">
            <a:solidFill>
              <a:srgbClr val="FFFFFF"/>
            </a:solidFill>
            <a:prstDash val="solid"/>
          </a:ln>
        </p:spPr>
        <p:txBody>
          <a:bodyPr/>
          <a:lstStyle/>
          <a:p>
            <a:endParaRPr lang="es-NI" sz="1350"/>
          </a:p>
        </p:txBody>
      </p:sp>
      <p:sp>
        <p:nvSpPr>
          <p:cNvPr id="44" name="Shape 42"/>
          <p:cNvSpPr/>
          <p:nvPr/>
        </p:nvSpPr>
        <p:spPr>
          <a:xfrm>
            <a:off x="6912864" y="4553712"/>
            <a:ext cx="1357884" cy="466344"/>
          </a:xfrm>
          <a:prstGeom prst="rect">
            <a:avLst/>
          </a:prstGeom>
          <a:solidFill>
            <a:srgbClr val="F7FAFB"/>
          </a:solidFill>
          <a:ln w="12700">
            <a:solidFill>
              <a:srgbClr val="FFFFFF"/>
            </a:solidFill>
            <a:prstDash val="solid"/>
          </a:ln>
        </p:spPr>
        <p:txBody>
          <a:bodyPr/>
          <a:lstStyle/>
          <a:p>
            <a:endParaRPr lang="es-NI" sz="1350"/>
          </a:p>
        </p:txBody>
      </p:sp>
      <p:sp>
        <p:nvSpPr>
          <p:cNvPr id="45" name="Text 43"/>
          <p:cNvSpPr/>
          <p:nvPr/>
        </p:nvSpPr>
        <p:spPr>
          <a:xfrm>
            <a:off x="4471416" y="4704588"/>
            <a:ext cx="1049274" cy="96012"/>
          </a:xfrm>
          <a:prstGeom prst="rect">
            <a:avLst/>
          </a:prstGeom>
          <a:noFill/>
          <a:ln/>
        </p:spPr>
        <p:txBody>
          <a:bodyPr wrap="square" lIns="0" tIns="0" rIns="0" bIns="0" rtlCol="0" anchor="ctr"/>
          <a:lstStyle/>
          <a:p>
            <a:r>
              <a:rPr lang="en-US" sz="863" dirty="0">
                <a:solidFill>
                  <a:srgbClr val="23323A"/>
                </a:solidFill>
              </a:rPr>
              <a:t>Acción prioritaria</a:t>
            </a:r>
            <a:endParaRPr lang="en-US" sz="863" dirty="0"/>
          </a:p>
        </p:txBody>
      </p:sp>
      <p:sp>
        <p:nvSpPr>
          <p:cNvPr id="46" name="Text 44"/>
          <p:cNvSpPr/>
          <p:nvPr/>
        </p:nvSpPr>
        <p:spPr>
          <a:xfrm>
            <a:off x="5637276" y="4704588"/>
            <a:ext cx="1207008" cy="96012"/>
          </a:xfrm>
          <a:prstGeom prst="rect">
            <a:avLst/>
          </a:prstGeom>
          <a:noFill/>
          <a:ln/>
        </p:spPr>
        <p:txBody>
          <a:bodyPr wrap="square" lIns="0" tIns="0" rIns="0" bIns="0" rtlCol="0" anchor="ctr"/>
          <a:lstStyle/>
          <a:p>
            <a:r>
              <a:rPr lang="en-US" sz="863" dirty="0" err="1">
                <a:solidFill>
                  <a:srgbClr val="23323A"/>
                </a:solidFill>
              </a:rPr>
              <a:t>Emitir</a:t>
            </a:r>
            <a:r>
              <a:rPr lang="en-US" sz="863" dirty="0">
                <a:solidFill>
                  <a:srgbClr val="23323A"/>
                </a:solidFill>
              </a:rPr>
              <a:t> un </a:t>
            </a:r>
            <a:r>
              <a:rPr lang="en-US" sz="863" dirty="0" err="1">
                <a:solidFill>
                  <a:srgbClr val="23323A"/>
                </a:solidFill>
              </a:rPr>
              <a:t>mensaje</a:t>
            </a:r>
            <a:r>
              <a:rPr lang="en-US" sz="863" dirty="0">
                <a:solidFill>
                  <a:srgbClr val="23323A"/>
                </a:solidFill>
              </a:rPr>
              <a:t> </a:t>
            </a:r>
            <a:r>
              <a:rPr lang="en-US" sz="863" dirty="0" err="1">
                <a:solidFill>
                  <a:srgbClr val="23323A"/>
                </a:solidFill>
              </a:rPr>
              <a:t>preliminar</a:t>
            </a:r>
            <a:r>
              <a:rPr lang="en-US" sz="863" dirty="0">
                <a:solidFill>
                  <a:srgbClr val="23323A"/>
                </a:solidFill>
              </a:rPr>
              <a:t> claro_______</a:t>
            </a:r>
            <a:endParaRPr lang="en-US" sz="863" dirty="0"/>
          </a:p>
        </p:txBody>
      </p:sp>
      <p:sp>
        <p:nvSpPr>
          <p:cNvPr id="47" name="Text 45"/>
          <p:cNvSpPr/>
          <p:nvPr/>
        </p:nvSpPr>
        <p:spPr>
          <a:xfrm>
            <a:off x="6960870" y="4677156"/>
            <a:ext cx="1275588" cy="150876"/>
          </a:xfrm>
          <a:prstGeom prst="rect">
            <a:avLst/>
          </a:prstGeom>
          <a:noFill/>
          <a:ln/>
        </p:spPr>
        <p:txBody>
          <a:bodyPr wrap="square" lIns="0" tIns="0" rIns="0" bIns="0" rtlCol="0" anchor="ctr"/>
          <a:lstStyle/>
          <a:p>
            <a:r>
              <a:rPr lang="en-US" sz="840" dirty="0">
                <a:solidFill>
                  <a:srgbClr val="23323A"/>
                </a:solidFill>
              </a:rPr>
              <a:t>La respuesta debió ser:  </a:t>
            </a:r>
            <a:r>
              <a:rPr lang="en-US" sz="840" dirty="0" err="1">
                <a:solidFill>
                  <a:srgbClr val="23323A"/>
                </a:solidFill>
              </a:rPr>
              <a:t>emitir</a:t>
            </a:r>
            <a:r>
              <a:rPr lang="en-US" sz="840" dirty="0">
                <a:solidFill>
                  <a:srgbClr val="23323A"/>
                </a:solidFill>
              </a:rPr>
              <a:t> un </a:t>
            </a:r>
            <a:r>
              <a:rPr lang="en-US" sz="840" dirty="0" err="1">
                <a:solidFill>
                  <a:srgbClr val="23323A"/>
                </a:solidFill>
              </a:rPr>
              <a:t>mensaje</a:t>
            </a:r>
            <a:r>
              <a:rPr lang="en-US" sz="840" dirty="0">
                <a:solidFill>
                  <a:srgbClr val="23323A"/>
                </a:solidFill>
              </a:rPr>
              <a:t> claro al </a:t>
            </a:r>
            <a:r>
              <a:rPr lang="en-US" sz="840" dirty="0" err="1">
                <a:solidFill>
                  <a:srgbClr val="23323A"/>
                </a:solidFill>
              </a:rPr>
              <a:t>publico</a:t>
            </a:r>
            <a:endParaRPr lang="en-US" sz="840" dirty="0"/>
          </a:p>
        </p:txBody>
      </p:sp>
      <p:pic>
        <p:nvPicPr>
          <p:cNvPr id="49" name="Imagen 48">
            <a:extLst>
              <a:ext uri="{FF2B5EF4-FFF2-40B4-BE49-F238E27FC236}">
                <a16:creationId xmlns:a16="http://schemas.microsoft.com/office/drawing/2014/main" id="{15D03BB3-B72E-0009-6110-B9B4F8ACBF74}"/>
              </a:ext>
            </a:extLst>
          </p:cNvPr>
          <p:cNvPicPr>
            <a:picLocks noChangeAspect="1"/>
          </p:cNvPicPr>
          <p:nvPr/>
        </p:nvPicPr>
        <p:blipFill>
          <a:blip r:embed="rId3"/>
          <a:stretch>
            <a:fillRect/>
          </a:stretch>
        </p:blipFill>
        <p:spPr>
          <a:xfrm>
            <a:off x="2455164" y="2859786"/>
            <a:ext cx="1608201" cy="15856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Lectura consolidada del caso</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Úsala al cierre para sintetizar lo que mostró la plenaria.</a:t>
            </a:r>
            <a:endParaRPr lang="en-US" sz="788" dirty="0"/>
          </a:p>
        </p:txBody>
      </p:sp>
      <p:sp>
        <p:nvSpPr>
          <p:cNvPr id="4" name="Shape 2"/>
          <p:cNvSpPr/>
          <p:nvPr/>
        </p:nvSpPr>
        <p:spPr>
          <a:xfrm>
            <a:off x="651510" y="1954530"/>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5" name="Text 3"/>
          <p:cNvSpPr/>
          <p:nvPr/>
        </p:nvSpPr>
        <p:spPr>
          <a:xfrm>
            <a:off x="788670" y="2091690"/>
            <a:ext cx="1851660" cy="109728"/>
          </a:xfrm>
          <a:prstGeom prst="rect">
            <a:avLst/>
          </a:prstGeom>
          <a:noFill/>
          <a:ln/>
        </p:spPr>
        <p:txBody>
          <a:bodyPr wrap="square" lIns="0" tIns="0" rIns="0" bIns="0" rtlCol="0" anchor="ctr"/>
          <a:lstStyle/>
          <a:p>
            <a:r>
              <a:rPr lang="en-US" sz="1163" b="1" dirty="0">
                <a:solidFill>
                  <a:srgbClr val="0F4C5C"/>
                </a:solidFill>
              </a:rPr>
              <a:t>1. Origen del evento</a:t>
            </a:r>
            <a:endParaRPr lang="en-US" sz="1163" dirty="0"/>
          </a:p>
        </p:txBody>
      </p:sp>
      <p:sp>
        <p:nvSpPr>
          <p:cNvPr id="6" name="Shape 4"/>
          <p:cNvSpPr/>
          <p:nvPr/>
        </p:nvSpPr>
        <p:spPr>
          <a:xfrm>
            <a:off x="2914650" y="1954530"/>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7" name="Text 5"/>
          <p:cNvSpPr/>
          <p:nvPr/>
        </p:nvSpPr>
        <p:spPr>
          <a:xfrm>
            <a:off x="3072384" y="2077974"/>
            <a:ext cx="5040630" cy="137160"/>
          </a:xfrm>
          <a:prstGeom prst="rect">
            <a:avLst/>
          </a:prstGeom>
          <a:noFill/>
          <a:ln/>
        </p:spPr>
        <p:txBody>
          <a:bodyPr wrap="square" lIns="0" tIns="0" rIns="0" bIns="0" rtlCol="0" anchor="ctr"/>
          <a:lstStyle/>
          <a:p>
            <a:r>
              <a:rPr lang="en-US" sz="1163" dirty="0"/>
              <a:t>Falla operativa en el servicio o en el proceso.</a:t>
            </a:r>
          </a:p>
        </p:txBody>
      </p:sp>
      <p:sp>
        <p:nvSpPr>
          <p:cNvPr id="8" name="Shape 6"/>
          <p:cNvSpPr/>
          <p:nvPr/>
        </p:nvSpPr>
        <p:spPr>
          <a:xfrm>
            <a:off x="651510" y="2599182"/>
            <a:ext cx="2125980" cy="425196"/>
          </a:xfrm>
          <a:prstGeom prst="roundRect">
            <a:avLst>
              <a:gd name="adj" fmla="val 8065"/>
            </a:avLst>
          </a:prstGeom>
          <a:solidFill>
            <a:srgbClr val="F6ECD5"/>
          </a:solidFill>
          <a:ln w="12700">
            <a:solidFill>
              <a:srgbClr val="F6ECD5"/>
            </a:solidFill>
            <a:prstDash val="solid"/>
          </a:ln>
        </p:spPr>
        <p:txBody>
          <a:bodyPr/>
          <a:lstStyle/>
          <a:p>
            <a:endParaRPr lang="es-NI" sz="1350"/>
          </a:p>
        </p:txBody>
      </p:sp>
      <p:sp>
        <p:nvSpPr>
          <p:cNvPr id="9" name="Text 7"/>
          <p:cNvSpPr/>
          <p:nvPr/>
        </p:nvSpPr>
        <p:spPr>
          <a:xfrm>
            <a:off x="788670" y="2736342"/>
            <a:ext cx="1851660" cy="109728"/>
          </a:xfrm>
          <a:prstGeom prst="rect">
            <a:avLst/>
          </a:prstGeom>
          <a:noFill/>
          <a:ln/>
        </p:spPr>
        <p:txBody>
          <a:bodyPr wrap="square" lIns="0" tIns="0" rIns="0" bIns="0" rtlCol="0" anchor="ctr"/>
          <a:lstStyle/>
          <a:p>
            <a:r>
              <a:rPr lang="en-US" sz="1163" b="1" dirty="0">
                <a:solidFill>
                  <a:srgbClr val="0F4C5C"/>
                </a:solidFill>
              </a:rPr>
              <a:t>2. Factor de escalamiento</a:t>
            </a:r>
            <a:endParaRPr lang="en-US" sz="1163" dirty="0"/>
          </a:p>
        </p:txBody>
      </p:sp>
      <p:sp>
        <p:nvSpPr>
          <p:cNvPr id="10" name="Shape 8"/>
          <p:cNvSpPr/>
          <p:nvPr/>
        </p:nvSpPr>
        <p:spPr>
          <a:xfrm>
            <a:off x="2914650" y="2599182"/>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1" name="Text 9"/>
          <p:cNvSpPr/>
          <p:nvPr/>
        </p:nvSpPr>
        <p:spPr>
          <a:xfrm>
            <a:off x="3072384" y="2722626"/>
            <a:ext cx="5040630" cy="137160"/>
          </a:xfrm>
          <a:prstGeom prst="rect">
            <a:avLst/>
          </a:prstGeom>
          <a:noFill/>
          <a:ln/>
        </p:spPr>
        <p:txBody>
          <a:bodyPr wrap="square" lIns="0" tIns="0" rIns="0" bIns="0" rtlCol="0" anchor="ctr"/>
          <a:lstStyle/>
          <a:p>
            <a:r>
              <a:rPr lang="en-US" sz="1163" dirty="0"/>
              <a:t>Rumores, versiones inconsistentes y ausencia de mensaje institucional.</a:t>
            </a:r>
          </a:p>
        </p:txBody>
      </p:sp>
      <p:sp>
        <p:nvSpPr>
          <p:cNvPr id="12" name="Shape 10"/>
          <p:cNvSpPr/>
          <p:nvPr/>
        </p:nvSpPr>
        <p:spPr>
          <a:xfrm>
            <a:off x="651510" y="3243834"/>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13" name="Text 11"/>
          <p:cNvSpPr/>
          <p:nvPr/>
        </p:nvSpPr>
        <p:spPr>
          <a:xfrm>
            <a:off x="788670" y="3380994"/>
            <a:ext cx="1851660" cy="109728"/>
          </a:xfrm>
          <a:prstGeom prst="rect">
            <a:avLst/>
          </a:prstGeom>
          <a:noFill/>
          <a:ln/>
        </p:spPr>
        <p:txBody>
          <a:bodyPr wrap="square" lIns="0" tIns="0" rIns="0" bIns="0" rtlCol="0" anchor="ctr"/>
          <a:lstStyle/>
          <a:p>
            <a:r>
              <a:rPr lang="en-US" sz="1163" b="1" dirty="0">
                <a:solidFill>
                  <a:srgbClr val="0F4C5C"/>
                </a:solidFill>
              </a:rPr>
              <a:t>3. Riesgo principal generado</a:t>
            </a:r>
            <a:endParaRPr lang="en-US" sz="1163" dirty="0"/>
          </a:p>
        </p:txBody>
      </p:sp>
      <p:sp>
        <p:nvSpPr>
          <p:cNvPr id="14" name="Shape 12"/>
          <p:cNvSpPr/>
          <p:nvPr/>
        </p:nvSpPr>
        <p:spPr>
          <a:xfrm>
            <a:off x="2914650" y="3243834"/>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5" name="Text 13"/>
          <p:cNvSpPr/>
          <p:nvPr/>
        </p:nvSpPr>
        <p:spPr>
          <a:xfrm>
            <a:off x="3072384" y="3367278"/>
            <a:ext cx="5040630" cy="137160"/>
          </a:xfrm>
          <a:prstGeom prst="rect">
            <a:avLst/>
          </a:prstGeom>
          <a:noFill/>
          <a:ln/>
        </p:spPr>
        <p:txBody>
          <a:bodyPr wrap="square" lIns="0" tIns="0" rIns="0" bIns="0" rtlCol="0" anchor="ctr"/>
          <a:lstStyle/>
          <a:p>
            <a:r>
              <a:rPr lang="en-US" sz="1163" dirty="0"/>
              <a:t>Deterioro de la confianza del socio y de la percepción pública.</a:t>
            </a:r>
          </a:p>
        </p:txBody>
      </p:sp>
      <p:sp>
        <p:nvSpPr>
          <p:cNvPr id="16" name="Shape 14"/>
          <p:cNvSpPr/>
          <p:nvPr/>
        </p:nvSpPr>
        <p:spPr>
          <a:xfrm>
            <a:off x="651510" y="3888486"/>
            <a:ext cx="2125980" cy="425196"/>
          </a:xfrm>
          <a:prstGeom prst="roundRect">
            <a:avLst>
              <a:gd name="adj" fmla="val 8065"/>
            </a:avLst>
          </a:prstGeom>
          <a:solidFill>
            <a:srgbClr val="F6ECD5"/>
          </a:solidFill>
          <a:ln w="12700">
            <a:solidFill>
              <a:srgbClr val="F6ECD5"/>
            </a:solidFill>
            <a:prstDash val="solid"/>
          </a:ln>
        </p:spPr>
        <p:txBody>
          <a:bodyPr/>
          <a:lstStyle/>
          <a:p>
            <a:endParaRPr lang="es-NI" sz="1350"/>
          </a:p>
        </p:txBody>
      </p:sp>
      <p:sp>
        <p:nvSpPr>
          <p:cNvPr id="17" name="Text 15"/>
          <p:cNvSpPr/>
          <p:nvPr/>
        </p:nvSpPr>
        <p:spPr>
          <a:xfrm>
            <a:off x="788670" y="4025646"/>
            <a:ext cx="1851660" cy="109728"/>
          </a:xfrm>
          <a:prstGeom prst="rect">
            <a:avLst/>
          </a:prstGeom>
          <a:noFill/>
          <a:ln/>
        </p:spPr>
        <p:txBody>
          <a:bodyPr wrap="square" lIns="0" tIns="0" rIns="0" bIns="0" rtlCol="0" anchor="ctr"/>
          <a:lstStyle/>
          <a:p>
            <a:r>
              <a:rPr lang="en-US" sz="1163" b="1" dirty="0">
                <a:solidFill>
                  <a:srgbClr val="0F4C5C"/>
                </a:solidFill>
              </a:rPr>
              <a:t>4. Impactos posibles</a:t>
            </a:r>
            <a:endParaRPr lang="en-US" sz="1163" dirty="0"/>
          </a:p>
        </p:txBody>
      </p:sp>
      <p:sp>
        <p:nvSpPr>
          <p:cNvPr id="18" name="Shape 16"/>
          <p:cNvSpPr/>
          <p:nvPr/>
        </p:nvSpPr>
        <p:spPr>
          <a:xfrm>
            <a:off x="2914650" y="3888486"/>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19" name="Text 17"/>
          <p:cNvSpPr/>
          <p:nvPr/>
        </p:nvSpPr>
        <p:spPr>
          <a:xfrm>
            <a:off x="3072384" y="4011930"/>
            <a:ext cx="5040630" cy="137160"/>
          </a:xfrm>
          <a:prstGeom prst="rect">
            <a:avLst/>
          </a:prstGeom>
          <a:noFill/>
          <a:ln/>
        </p:spPr>
        <p:txBody>
          <a:bodyPr wrap="square" lIns="0" tIns="0" rIns="0" bIns="0" rtlCol="0" anchor="ctr"/>
          <a:lstStyle/>
          <a:p>
            <a:r>
              <a:rPr lang="en-US" sz="1163" dirty="0"/>
              <a:t>Quejas, reclamos, menor vinculación, presión institucional y daño a la imagen.</a:t>
            </a:r>
          </a:p>
        </p:txBody>
      </p:sp>
      <p:sp>
        <p:nvSpPr>
          <p:cNvPr id="20" name="Shape 18"/>
          <p:cNvSpPr/>
          <p:nvPr/>
        </p:nvSpPr>
        <p:spPr>
          <a:xfrm>
            <a:off x="651510" y="4533138"/>
            <a:ext cx="2125980" cy="425196"/>
          </a:xfrm>
          <a:prstGeom prst="roundRect">
            <a:avLst>
              <a:gd name="adj" fmla="val 8065"/>
            </a:avLst>
          </a:prstGeom>
          <a:solidFill>
            <a:srgbClr val="DDECEE"/>
          </a:solidFill>
          <a:ln w="12700">
            <a:solidFill>
              <a:srgbClr val="DDECEE"/>
            </a:solidFill>
            <a:prstDash val="solid"/>
          </a:ln>
        </p:spPr>
        <p:txBody>
          <a:bodyPr/>
          <a:lstStyle/>
          <a:p>
            <a:endParaRPr lang="es-NI" sz="1350"/>
          </a:p>
        </p:txBody>
      </p:sp>
      <p:sp>
        <p:nvSpPr>
          <p:cNvPr id="21" name="Text 19"/>
          <p:cNvSpPr/>
          <p:nvPr/>
        </p:nvSpPr>
        <p:spPr>
          <a:xfrm>
            <a:off x="788670" y="4670298"/>
            <a:ext cx="1851660" cy="109728"/>
          </a:xfrm>
          <a:prstGeom prst="rect">
            <a:avLst/>
          </a:prstGeom>
          <a:noFill/>
          <a:ln/>
        </p:spPr>
        <p:txBody>
          <a:bodyPr wrap="square" lIns="0" tIns="0" rIns="0" bIns="0" rtlCol="0" anchor="ctr"/>
          <a:lstStyle/>
          <a:p>
            <a:r>
              <a:rPr lang="en-US" sz="1163" b="1" dirty="0">
                <a:solidFill>
                  <a:srgbClr val="0F4C5C"/>
                </a:solidFill>
              </a:rPr>
              <a:t>5. Respuesta esperada</a:t>
            </a:r>
            <a:endParaRPr lang="en-US" sz="1163" dirty="0"/>
          </a:p>
        </p:txBody>
      </p:sp>
      <p:sp>
        <p:nvSpPr>
          <p:cNvPr id="22" name="Shape 20"/>
          <p:cNvSpPr/>
          <p:nvPr/>
        </p:nvSpPr>
        <p:spPr>
          <a:xfrm>
            <a:off x="2914650" y="4533138"/>
            <a:ext cx="5383530" cy="425196"/>
          </a:xfrm>
          <a:prstGeom prst="roundRect">
            <a:avLst>
              <a:gd name="adj" fmla="val 8065"/>
            </a:avLst>
          </a:prstGeom>
          <a:solidFill>
            <a:srgbClr val="FFFFFF"/>
          </a:solidFill>
          <a:ln w="12700">
            <a:solidFill>
              <a:srgbClr val="D8E0E5"/>
            </a:solidFill>
            <a:prstDash val="solid"/>
          </a:ln>
        </p:spPr>
        <p:txBody>
          <a:bodyPr/>
          <a:lstStyle/>
          <a:p>
            <a:endParaRPr lang="es-NI" sz="1350"/>
          </a:p>
        </p:txBody>
      </p:sp>
      <p:sp>
        <p:nvSpPr>
          <p:cNvPr id="23" name="Text 21"/>
          <p:cNvSpPr/>
          <p:nvPr/>
        </p:nvSpPr>
        <p:spPr>
          <a:xfrm>
            <a:off x="3072384" y="4656582"/>
            <a:ext cx="5040630" cy="137160"/>
          </a:xfrm>
          <a:prstGeom prst="rect">
            <a:avLst/>
          </a:prstGeom>
          <a:noFill/>
          <a:ln/>
        </p:spPr>
        <p:txBody>
          <a:bodyPr wrap="square" lIns="0" tIns="0" rIns="0" bIns="0" rtlCol="0" anchor="ctr"/>
          <a:lstStyle/>
          <a:p>
            <a:r>
              <a:rPr lang="en-US" sz="1163" dirty="0"/>
              <a:t>Vocería clara, mensaje preliminar, atención al socio y corrección de la causa.</a:t>
            </a:r>
          </a:p>
        </p:txBody>
      </p:sp>
      <p:sp>
        <p:nvSpPr>
          <p:cNvPr id="24" name="Text 22"/>
          <p:cNvSpPr/>
          <p:nvPr/>
        </p:nvSpPr>
        <p:spPr>
          <a:xfrm>
            <a:off x="685800" y="5280660"/>
            <a:ext cx="7680960" cy="288036"/>
          </a:xfrm>
          <a:prstGeom prst="rect">
            <a:avLst/>
          </a:prstGeom>
          <a:noFill/>
          <a:ln/>
        </p:spPr>
        <p:txBody>
          <a:bodyPr wrap="square" lIns="0" tIns="0" rIns="0" bIns="0" rtlCol="0" anchor="ctr"/>
          <a:lstStyle/>
          <a:p>
            <a:pPr algn="ctr"/>
            <a:r>
              <a:rPr lang="en-US" sz="1313" b="1" dirty="0">
                <a:solidFill>
                  <a:srgbClr val="D96C5F"/>
                </a:solidFill>
              </a:rPr>
              <a:t>Conclusión del facilitador: un incidente operativo sin gestión de comunicación puede convertirse en crisis reputacional. La confianza del socio depende tanto de la solución del problema como de la forma en que la cooperativa informa, responde y acompaña.</a:t>
            </a:r>
            <a:endParaRPr lang="en-US" sz="131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 y="857250"/>
            <a:ext cx="9143771" cy="68580"/>
          </a:xfrm>
          <a:prstGeom prst="rect">
            <a:avLst/>
          </a:prstGeom>
          <a:solidFill>
            <a:srgbClr val="4F8575"/>
          </a:solidFill>
          <a:ln w="12700">
            <a:solidFill>
              <a:srgbClr val="4F8575"/>
            </a:solidFill>
            <a:prstDash val="solid"/>
          </a:ln>
        </p:spPr>
        <p:txBody>
          <a:bodyPr/>
          <a:lstStyle/>
          <a:p>
            <a:endParaRPr lang="es-NI" sz="1350"/>
          </a:p>
        </p:txBody>
      </p:sp>
      <p:sp>
        <p:nvSpPr>
          <p:cNvPr id="3" name="Text 1"/>
          <p:cNvSpPr/>
          <p:nvPr/>
        </p:nvSpPr>
        <p:spPr>
          <a:xfrm>
            <a:off x="445770" y="1145286"/>
            <a:ext cx="8092440" cy="315468"/>
          </a:xfrm>
          <a:prstGeom prst="rect">
            <a:avLst/>
          </a:prstGeom>
          <a:noFill/>
          <a:ln/>
        </p:spPr>
        <p:txBody>
          <a:bodyPr wrap="square" lIns="0" tIns="0" rIns="0" bIns="0" rtlCol="0" anchor="ctr"/>
          <a:lstStyle/>
          <a:p>
            <a:pPr algn="r"/>
            <a:r>
              <a:rPr lang="en-US" sz="1950" b="1" dirty="0">
                <a:solidFill>
                  <a:srgbClr val="1E2A39"/>
                </a:solidFill>
                <a:latin typeface="Georgia" pitchFamily="34" charset="0"/>
                <a:ea typeface="Georgia" pitchFamily="34" charset="-122"/>
                <a:cs typeface="Georgia" pitchFamily="34" charset="-120"/>
              </a:rPr>
              <a:t>Recreación de la resolución correcta del caso</a:t>
            </a:r>
            <a:endParaRPr lang="en-US" sz="1950" dirty="0"/>
          </a:p>
        </p:txBody>
      </p:sp>
      <p:sp>
        <p:nvSpPr>
          <p:cNvPr id="4" name="Text 2"/>
          <p:cNvSpPr/>
          <p:nvPr/>
        </p:nvSpPr>
        <p:spPr>
          <a:xfrm>
            <a:off x="466344" y="1515618"/>
            <a:ext cx="7680960" cy="301752"/>
          </a:xfrm>
          <a:prstGeom prst="rect">
            <a:avLst/>
          </a:prstGeom>
          <a:noFill/>
          <a:ln/>
        </p:spPr>
        <p:txBody>
          <a:bodyPr wrap="square" lIns="0" tIns="0" rIns="0" bIns="0" rtlCol="0" anchor="ctr"/>
          <a:lstStyle/>
          <a:p>
            <a:pPr algn="r"/>
            <a:r>
              <a:rPr lang="en-US" sz="900" dirty="0">
                <a:solidFill>
                  <a:srgbClr val="425466"/>
                </a:solidFill>
              </a:rPr>
              <a:t>Cómo la cooperativa debió contener el evento, evitar su escalamiento reputacional y reconstruir confianza.</a:t>
            </a:r>
            <a:endParaRPr lang="en-US" sz="900" dirty="0"/>
          </a:p>
        </p:txBody>
      </p:sp>
      <p:sp>
        <p:nvSpPr>
          <p:cNvPr id="5" name="Shape 3"/>
          <p:cNvSpPr/>
          <p:nvPr/>
        </p:nvSpPr>
        <p:spPr>
          <a:xfrm>
            <a:off x="308610" y="1255014"/>
            <a:ext cx="2228850" cy="3963924"/>
          </a:xfrm>
          <a:prstGeom prst="roundRect">
            <a:avLst>
              <a:gd name="adj" fmla="val 2462"/>
            </a:avLst>
          </a:prstGeom>
          <a:solidFill>
            <a:srgbClr val="E7E2D8"/>
          </a:solidFill>
          <a:ln w="12700">
            <a:solidFill>
              <a:srgbClr val="C7BEAE"/>
            </a:solidFill>
            <a:prstDash val="solid"/>
          </a:ln>
        </p:spPr>
        <p:txBody>
          <a:bodyPr/>
          <a:lstStyle/>
          <a:p>
            <a:endParaRPr lang="es-NI" sz="1350"/>
          </a:p>
        </p:txBody>
      </p:sp>
      <p:sp>
        <p:nvSpPr>
          <p:cNvPr id="6" name="Text 4"/>
          <p:cNvSpPr/>
          <p:nvPr/>
        </p:nvSpPr>
        <p:spPr>
          <a:xfrm>
            <a:off x="445770" y="1210437"/>
            <a:ext cx="1714500" cy="445770"/>
          </a:xfrm>
          <a:prstGeom prst="rect">
            <a:avLst/>
          </a:prstGeom>
          <a:noFill/>
          <a:ln/>
        </p:spPr>
        <p:txBody>
          <a:bodyPr wrap="square" lIns="0" tIns="0" rIns="0" bIns="0" rtlCol="0" anchor="ctr"/>
          <a:lstStyle/>
          <a:p>
            <a:r>
              <a:rPr lang="en-US" sz="1200" b="1" dirty="0">
                <a:solidFill>
                  <a:srgbClr val="2F6B7A"/>
                </a:solidFill>
                <a:latin typeface="Georgia" pitchFamily="34" charset="0"/>
                <a:ea typeface="Georgia" pitchFamily="34" charset="-122"/>
                <a:cs typeface="Georgia" pitchFamily="34" charset="-120"/>
              </a:rPr>
              <a:t>Lectura del grupo</a:t>
            </a:r>
            <a:endParaRPr lang="en-US" sz="1200" dirty="0"/>
          </a:p>
          <a:p>
            <a:r>
              <a:rPr lang="en-US" sz="1200" b="1" dirty="0">
                <a:solidFill>
                  <a:srgbClr val="2F6B7A"/>
                </a:solidFill>
                <a:latin typeface="Georgia" pitchFamily="34" charset="0"/>
                <a:ea typeface="Georgia" pitchFamily="34" charset="-122"/>
                <a:cs typeface="Georgia" pitchFamily="34" charset="-120"/>
              </a:rPr>
              <a:t>(miniencuestas)</a:t>
            </a:r>
            <a:endParaRPr lang="en-US" sz="1200" dirty="0"/>
          </a:p>
        </p:txBody>
      </p:sp>
      <p:sp>
        <p:nvSpPr>
          <p:cNvPr id="7" name="Text 5"/>
          <p:cNvSpPr/>
          <p:nvPr/>
        </p:nvSpPr>
        <p:spPr>
          <a:xfrm>
            <a:off x="445770" y="1711071"/>
            <a:ext cx="1680210" cy="480060"/>
          </a:xfrm>
          <a:prstGeom prst="rect">
            <a:avLst/>
          </a:prstGeom>
          <a:noFill/>
          <a:ln/>
        </p:spPr>
        <p:txBody>
          <a:bodyPr wrap="square" lIns="0" tIns="0" rIns="0" bIns="0" rtlCol="0" anchor="ctr"/>
          <a:lstStyle/>
          <a:p>
            <a:r>
              <a:rPr lang="en-US" sz="825" dirty="0">
                <a:solidFill>
                  <a:srgbClr val="425466"/>
                </a:solidFill>
              </a:rPr>
              <a:t>Sirven para contrastar percepciones,</a:t>
            </a:r>
            <a:endParaRPr lang="en-US" sz="825" dirty="0"/>
          </a:p>
          <a:p>
            <a:r>
              <a:rPr lang="en-US" sz="825" dirty="0">
                <a:solidFill>
                  <a:srgbClr val="425466"/>
                </a:solidFill>
              </a:rPr>
              <a:t>pero la salida correcta exige una</a:t>
            </a:r>
            <a:endParaRPr lang="en-US" sz="825" dirty="0"/>
          </a:p>
          <a:p>
            <a:r>
              <a:rPr lang="en-US" sz="825" dirty="0">
                <a:solidFill>
                  <a:srgbClr val="425466"/>
                </a:solidFill>
              </a:rPr>
              <a:t>secuencia técnica común.</a:t>
            </a:r>
            <a:endParaRPr lang="en-US" sz="825" dirty="0"/>
          </a:p>
        </p:txBody>
      </p:sp>
      <p:sp>
        <p:nvSpPr>
          <p:cNvPr id="8" name="Shape 6"/>
          <p:cNvSpPr/>
          <p:nvPr/>
        </p:nvSpPr>
        <p:spPr>
          <a:xfrm>
            <a:off x="445770" y="2228850"/>
            <a:ext cx="788670" cy="994410"/>
          </a:xfrm>
          <a:prstGeom prst="roundRect">
            <a:avLst>
              <a:gd name="adj" fmla="val 4348"/>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9" name="Shape 7"/>
          <p:cNvSpPr/>
          <p:nvPr/>
        </p:nvSpPr>
        <p:spPr>
          <a:xfrm>
            <a:off x="466344" y="2249424"/>
            <a:ext cx="747522" cy="54864"/>
          </a:xfrm>
          <a:prstGeom prst="rect">
            <a:avLst/>
          </a:prstGeom>
          <a:solidFill>
            <a:srgbClr val="D8D3C3"/>
          </a:solidFill>
          <a:ln w="12700">
            <a:solidFill>
              <a:srgbClr val="D8D3C3"/>
            </a:solidFill>
            <a:prstDash val="solid"/>
          </a:ln>
        </p:spPr>
        <p:txBody>
          <a:bodyPr/>
          <a:lstStyle/>
          <a:p>
            <a:endParaRPr lang="es-NI" sz="1350"/>
          </a:p>
        </p:txBody>
      </p:sp>
      <p:sp>
        <p:nvSpPr>
          <p:cNvPr id="10" name="Shape 8"/>
          <p:cNvSpPr/>
          <p:nvPr/>
        </p:nvSpPr>
        <p:spPr>
          <a:xfrm>
            <a:off x="486918" y="2318004"/>
            <a:ext cx="706374" cy="809244"/>
          </a:xfrm>
          <a:prstGeom prst="rect">
            <a:avLst/>
          </a:prstGeom>
          <a:solidFill>
            <a:srgbClr val="F7F6F0"/>
          </a:solidFill>
          <a:ln w="12700">
            <a:solidFill>
              <a:srgbClr val="F7F6F0"/>
            </a:solidFill>
            <a:prstDash val="solid"/>
          </a:ln>
        </p:spPr>
        <p:txBody>
          <a:bodyPr/>
          <a:lstStyle/>
          <a:p>
            <a:endParaRPr lang="es-NI" sz="1350"/>
          </a:p>
        </p:txBody>
      </p:sp>
      <p:sp>
        <p:nvSpPr>
          <p:cNvPr id="11" name="Text 9"/>
          <p:cNvSpPr/>
          <p:nvPr/>
        </p:nvSpPr>
        <p:spPr>
          <a:xfrm>
            <a:off x="500634" y="2345436"/>
            <a:ext cx="678942" cy="150876"/>
          </a:xfrm>
          <a:prstGeom prst="rect">
            <a:avLst/>
          </a:prstGeom>
          <a:noFill/>
          <a:ln/>
        </p:spPr>
        <p:txBody>
          <a:bodyPr wrap="square" lIns="0" tIns="0" rIns="0" bIns="0" rtlCol="0" anchor="ctr"/>
          <a:lstStyle/>
          <a:p>
            <a:r>
              <a:rPr lang="en-US" sz="435" b="1" dirty="0">
                <a:solidFill>
                  <a:srgbClr val="2A2A2A"/>
                </a:solidFill>
              </a:rPr>
              <a:t>Riesgo inicial del caso</a:t>
            </a:r>
            <a:endParaRPr lang="en-US" sz="435" dirty="0"/>
          </a:p>
        </p:txBody>
      </p:sp>
      <p:sp>
        <p:nvSpPr>
          <p:cNvPr id="12" name="Shape 10"/>
          <p:cNvSpPr/>
          <p:nvPr/>
        </p:nvSpPr>
        <p:spPr>
          <a:xfrm>
            <a:off x="521208" y="2489454"/>
            <a:ext cx="54864" cy="0"/>
          </a:xfrm>
          <a:prstGeom prst="line">
            <a:avLst/>
          </a:prstGeom>
          <a:noFill/>
          <a:ln w="12700">
            <a:solidFill>
              <a:srgbClr val="555555"/>
            </a:solidFill>
            <a:prstDash val="solid"/>
          </a:ln>
        </p:spPr>
        <p:txBody>
          <a:bodyPr/>
          <a:lstStyle/>
          <a:p>
            <a:endParaRPr lang="es-NI" sz="1350"/>
          </a:p>
        </p:txBody>
      </p:sp>
      <p:sp>
        <p:nvSpPr>
          <p:cNvPr id="13" name="Text 11"/>
          <p:cNvSpPr/>
          <p:nvPr/>
        </p:nvSpPr>
        <p:spPr>
          <a:xfrm>
            <a:off x="500634" y="246202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14" name="Shape 12"/>
          <p:cNvSpPr/>
          <p:nvPr/>
        </p:nvSpPr>
        <p:spPr>
          <a:xfrm>
            <a:off x="596646" y="2503170"/>
            <a:ext cx="528066" cy="0"/>
          </a:xfrm>
          <a:prstGeom prst="line">
            <a:avLst/>
          </a:prstGeom>
          <a:noFill/>
          <a:ln w="12700">
            <a:solidFill>
              <a:srgbClr val="A7AFB7"/>
            </a:solidFill>
            <a:prstDash val="solid"/>
          </a:ln>
        </p:spPr>
        <p:txBody>
          <a:bodyPr/>
          <a:lstStyle/>
          <a:p>
            <a:endParaRPr lang="es-NI" sz="1350"/>
          </a:p>
        </p:txBody>
      </p:sp>
      <p:sp>
        <p:nvSpPr>
          <p:cNvPr id="15" name="Shape 13"/>
          <p:cNvSpPr/>
          <p:nvPr/>
        </p:nvSpPr>
        <p:spPr>
          <a:xfrm>
            <a:off x="521208" y="2640330"/>
            <a:ext cx="54864" cy="0"/>
          </a:xfrm>
          <a:prstGeom prst="line">
            <a:avLst/>
          </a:prstGeom>
          <a:noFill/>
          <a:ln w="12700">
            <a:solidFill>
              <a:srgbClr val="555555"/>
            </a:solidFill>
            <a:prstDash val="solid"/>
          </a:ln>
        </p:spPr>
        <p:txBody>
          <a:bodyPr/>
          <a:lstStyle/>
          <a:p>
            <a:endParaRPr lang="es-NI" sz="1350"/>
          </a:p>
        </p:txBody>
      </p:sp>
      <p:sp>
        <p:nvSpPr>
          <p:cNvPr id="16" name="Text 14"/>
          <p:cNvSpPr/>
          <p:nvPr/>
        </p:nvSpPr>
        <p:spPr>
          <a:xfrm>
            <a:off x="500634" y="261289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17" name="Shape 15"/>
          <p:cNvSpPr/>
          <p:nvPr/>
        </p:nvSpPr>
        <p:spPr>
          <a:xfrm>
            <a:off x="596646" y="2654046"/>
            <a:ext cx="528066" cy="0"/>
          </a:xfrm>
          <a:prstGeom prst="line">
            <a:avLst/>
          </a:prstGeom>
          <a:noFill/>
          <a:ln w="12700">
            <a:solidFill>
              <a:srgbClr val="A7AFB7"/>
            </a:solidFill>
            <a:prstDash val="solid"/>
          </a:ln>
        </p:spPr>
        <p:txBody>
          <a:bodyPr/>
          <a:lstStyle/>
          <a:p>
            <a:endParaRPr lang="es-NI" sz="1350"/>
          </a:p>
        </p:txBody>
      </p:sp>
      <p:sp>
        <p:nvSpPr>
          <p:cNvPr id="18" name="Shape 16"/>
          <p:cNvSpPr/>
          <p:nvPr/>
        </p:nvSpPr>
        <p:spPr>
          <a:xfrm>
            <a:off x="521208" y="2791206"/>
            <a:ext cx="54864" cy="0"/>
          </a:xfrm>
          <a:prstGeom prst="line">
            <a:avLst/>
          </a:prstGeom>
          <a:noFill/>
          <a:ln w="12700">
            <a:solidFill>
              <a:srgbClr val="555555"/>
            </a:solidFill>
            <a:prstDash val="solid"/>
          </a:ln>
        </p:spPr>
        <p:txBody>
          <a:bodyPr/>
          <a:lstStyle/>
          <a:p>
            <a:endParaRPr lang="es-NI" sz="1350"/>
          </a:p>
        </p:txBody>
      </p:sp>
      <p:sp>
        <p:nvSpPr>
          <p:cNvPr id="19" name="Text 17"/>
          <p:cNvSpPr/>
          <p:nvPr/>
        </p:nvSpPr>
        <p:spPr>
          <a:xfrm>
            <a:off x="500634" y="276377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20" name="Shape 18"/>
          <p:cNvSpPr/>
          <p:nvPr/>
        </p:nvSpPr>
        <p:spPr>
          <a:xfrm>
            <a:off x="596646" y="2804922"/>
            <a:ext cx="528066" cy="0"/>
          </a:xfrm>
          <a:prstGeom prst="line">
            <a:avLst/>
          </a:prstGeom>
          <a:noFill/>
          <a:ln w="12700">
            <a:solidFill>
              <a:srgbClr val="A7AFB7"/>
            </a:solidFill>
            <a:prstDash val="solid"/>
          </a:ln>
        </p:spPr>
        <p:txBody>
          <a:bodyPr/>
          <a:lstStyle/>
          <a:p>
            <a:endParaRPr lang="es-NI" sz="1350"/>
          </a:p>
        </p:txBody>
      </p:sp>
      <p:sp>
        <p:nvSpPr>
          <p:cNvPr id="21" name="Shape 19"/>
          <p:cNvSpPr/>
          <p:nvPr/>
        </p:nvSpPr>
        <p:spPr>
          <a:xfrm>
            <a:off x="521208" y="2942082"/>
            <a:ext cx="54864" cy="0"/>
          </a:xfrm>
          <a:prstGeom prst="line">
            <a:avLst/>
          </a:prstGeom>
          <a:noFill/>
          <a:ln w="12700">
            <a:solidFill>
              <a:srgbClr val="555555"/>
            </a:solidFill>
            <a:prstDash val="solid"/>
          </a:ln>
        </p:spPr>
        <p:txBody>
          <a:bodyPr/>
          <a:lstStyle/>
          <a:p>
            <a:endParaRPr lang="es-NI" sz="1350"/>
          </a:p>
        </p:txBody>
      </p:sp>
      <p:sp>
        <p:nvSpPr>
          <p:cNvPr id="22" name="Text 20"/>
          <p:cNvSpPr/>
          <p:nvPr/>
        </p:nvSpPr>
        <p:spPr>
          <a:xfrm>
            <a:off x="500634" y="291465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23" name="Shape 21"/>
          <p:cNvSpPr/>
          <p:nvPr/>
        </p:nvSpPr>
        <p:spPr>
          <a:xfrm>
            <a:off x="596646" y="2955798"/>
            <a:ext cx="528066" cy="0"/>
          </a:xfrm>
          <a:prstGeom prst="line">
            <a:avLst/>
          </a:prstGeom>
          <a:noFill/>
          <a:ln w="12700">
            <a:solidFill>
              <a:srgbClr val="A7AFB7"/>
            </a:solidFill>
            <a:prstDash val="solid"/>
          </a:ln>
        </p:spPr>
        <p:txBody>
          <a:bodyPr/>
          <a:lstStyle/>
          <a:p>
            <a:endParaRPr lang="es-NI" sz="1350"/>
          </a:p>
        </p:txBody>
      </p:sp>
      <p:sp>
        <p:nvSpPr>
          <p:cNvPr id="24" name="Shape 22"/>
          <p:cNvSpPr/>
          <p:nvPr/>
        </p:nvSpPr>
        <p:spPr>
          <a:xfrm>
            <a:off x="1282446" y="2606040"/>
            <a:ext cx="809244" cy="994410"/>
          </a:xfrm>
          <a:prstGeom prst="roundRect">
            <a:avLst>
              <a:gd name="adj" fmla="val 4237"/>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25" name="Shape 23"/>
          <p:cNvSpPr/>
          <p:nvPr/>
        </p:nvSpPr>
        <p:spPr>
          <a:xfrm>
            <a:off x="1303020" y="2626614"/>
            <a:ext cx="768096" cy="54864"/>
          </a:xfrm>
          <a:prstGeom prst="rect">
            <a:avLst/>
          </a:prstGeom>
          <a:solidFill>
            <a:srgbClr val="D3E2E1"/>
          </a:solidFill>
          <a:ln w="12700">
            <a:solidFill>
              <a:srgbClr val="D3E2E1"/>
            </a:solidFill>
            <a:prstDash val="solid"/>
          </a:ln>
        </p:spPr>
        <p:txBody>
          <a:bodyPr/>
          <a:lstStyle/>
          <a:p>
            <a:endParaRPr lang="es-NI" sz="1350"/>
          </a:p>
        </p:txBody>
      </p:sp>
      <p:sp>
        <p:nvSpPr>
          <p:cNvPr id="26" name="Shape 24"/>
          <p:cNvSpPr/>
          <p:nvPr/>
        </p:nvSpPr>
        <p:spPr>
          <a:xfrm>
            <a:off x="1323594" y="2695194"/>
            <a:ext cx="726948" cy="809244"/>
          </a:xfrm>
          <a:prstGeom prst="rect">
            <a:avLst/>
          </a:prstGeom>
          <a:solidFill>
            <a:srgbClr val="F4F7F7"/>
          </a:solidFill>
          <a:ln w="12700">
            <a:solidFill>
              <a:srgbClr val="F4F7F7"/>
            </a:solidFill>
            <a:prstDash val="solid"/>
          </a:ln>
        </p:spPr>
        <p:txBody>
          <a:bodyPr/>
          <a:lstStyle/>
          <a:p>
            <a:endParaRPr lang="es-NI" sz="1350"/>
          </a:p>
        </p:txBody>
      </p:sp>
      <p:sp>
        <p:nvSpPr>
          <p:cNvPr id="27" name="Text 25"/>
          <p:cNvSpPr/>
          <p:nvPr/>
        </p:nvSpPr>
        <p:spPr>
          <a:xfrm>
            <a:off x="1337310" y="2722626"/>
            <a:ext cx="699516" cy="150876"/>
          </a:xfrm>
          <a:prstGeom prst="rect">
            <a:avLst/>
          </a:prstGeom>
          <a:noFill/>
          <a:ln/>
        </p:spPr>
        <p:txBody>
          <a:bodyPr wrap="square" lIns="0" tIns="0" rIns="0" bIns="0" rtlCol="0" anchor="ctr"/>
          <a:lstStyle/>
          <a:p>
            <a:r>
              <a:rPr lang="en-US" sz="435" b="1" dirty="0">
                <a:solidFill>
                  <a:srgbClr val="2A2A2A"/>
                </a:solidFill>
              </a:rPr>
              <a:t>Momento reputacional</a:t>
            </a:r>
            <a:endParaRPr lang="en-US" sz="435" dirty="0"/>
          </a:p>
        </p:txBody>
      </p:sp>
      <p:sp>
        <p:nvSpPr>
          <p:cNvPr id="28" name="Shape 26"/>
          <p:cNvSpPr/>
          <p:nvPr/>
        </p:nvSpPr>
        <p:spPr>
          <a:xfrm>
            <a:off x="1357884" y="2866644"/>
            <a:ext cx="54864" cy="0"/>
          </a:xfrm>
          <a:prstGeom prst="line">
            <a:avLst/>
          </a:prstGeom>
          <a:noFill/>
          <a:ln w="12700">
            <a:solidFill>
              <a:srgbClr val="555555"/>
            </a:solidFill>
            <a:prstDash val="solid"/>
          </a:ln>
        </p:spPr>
        <p:txBody>
          <a:bodyPr/>
          <a:lstStyle/>
          <a:p>
            <a:endParaRPr lang="es-NI" sz="1350"/>
          </a:p>
        </p:txBody>
      </p:sp>
      <p:sp>
        <p:nvSpPr>
          <p:cNvPr id="29" name="Text 27"/>
          <p:cNvSpPr/>
          <p:nvPr/>
        </p:nvSpPr>
        <p:spPr>
          <a:xfrm>
            <a:off x="1337310" y="283921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0" name="Shape 28"/>
          <p:cNvSpPr/>
          <p:nvPr/>
        </p:nvSpPr>
        <p:spPr>
          <a:xfrm>
            <a:off x="1433322" y="2880360"/>
            <a:ext cx="548640" cy="0"/>
          </a:xfrm>
          <a:prstGeom prst="line">
            <a:avLst/>
          </a:prstGeom>
          <a:noFill/>
          <a:ln w="12700">
            <a:solidFill>
              <a:srgbClr val="A7AFB7"/>
            </a:solidFill>
            <a:prstDash val="solid"/>
          </a:ln>
        </p:spPr>
        <p:txBody>
          <a:bodyPr/>
          <a:lstStyle/>
          <a:p>
            <a:endParaRPr lang="es-NI" sz="1350"/>
          </a:p>
        </p:txBody>
      </p:sp>
      <p:sp>
        <p:nvSpPr>
          <p:cNvPr id="31" name="Shape 29"/>
          <p:cNvSpPr/>
          <p:nvPr/>
        </p:nvSpPr>
        <p:spPr>
          <a:xfrm>
            <a:off x="1357884" y="3017520"/>
            <a:ext cx="54864" cy="0"/>
          </a:xfrm>
          <a:prstGeom prst="line">
            <a:avLst/>
          </a:prstGeom>
          <a:noFill/>
          <a:ln w="12700">
            <a:solidFill>
              <a:srgbClr val="555555"/>
            </a:solidFill>
            <a:prstDash val="solid"/>
          </a:ln>
        </p:spPr>
        <p:txBody>
          <a:bodyPr/>
          <a:lstStyle/>
          <a:p>
            <a:endParaRPr lang="es-NI" sz="1350"/>
          </a:p>
        </p:txBody>
      </p:sp>
      <p:sp>
        <p:nvSpPr>
          <p:cNvPr id="32" name="Text 30"/>
          <p:cNvSpPr/>
          <p:nvPr/>
        </p:nvSpPr>
        <p:spPr>
          <a:xfrm>
            <a:off x="1337310" y="299008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3" name="Shape 31"/>
          <p:cNvSpPr/>
          <p:nvPr/>
        </p:nvSpPr>
        <p:spPr>
          <a:xfrm>
            <a:off x="1433322" y="3031236"/>
            <a:ext cx="548640" cy="0"/>
          </a:xfrm>
          <a:prstGeom prst="line">
            <a:avLst/>
          </a:prstGeom>
          <a:noFill/>
          <a:ln w="12700">
            <a:solidFill>
              <a:srgbClr val="A7AFB7"/>
            </a:solidFill>
            <a:prstDash val="solid"/>
          </a:ln>
        </p:spPr>
        <p:txBody>
          <a:bodyPr/>
          <a:lstStyle/>
          <a:p>
            <a:endParaRPr lang="es-NI" sz="1350"/>
          </a:p>
        </p:txBody>
      </p:sp>
      <p:sp>
        <p:nvSpPr>
          <p:cNvPr id="34" name="Shape 32"/>
          <p:cNvSpPr/>
          <p:nvPr/>
        </p:nvSpPr>
        <p:spPr>
          <a:xfrm>
            <a:off x="1357884" y="3168396"/>
            <a:ext cx="54864" cy="0"/>
          </a:xfrm>
          <a:prstGeom prst="line">
            <a:avLst/>
          </a:prstGeom>
          <a:noFill/>
          <a:ln w="12700">
            <a:solidFill>
              <a:srgbClr val="555555"/>
            </a:solidFill>
            <a:prstDash val="solid"/>
          </a:ln>
        </p:spPr>
        <p:txBody>
          <a:bodyPr/>
          <a:lstStyle/>
          <a:p>
            <a:endParaRPr lang="es-NI" sz="1350"/>
          </a:p>
        </p:txBody>
      </p:sp>
      <p:sp>
        <p:nvSpPr>
          <p:cNvPr id="35" name="Text 33"/>
          <p:cNvSpPr/>
          <p:nvPr/>
        </p:nvSpPr>
        <p:spPr>
          <a:xfrm>
            <a:off x="1337310" y="314096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6" name="Shape 34"/>
          <p:cNvSpPr/>
          <p:nvPr/>
        </p:nvSpPr>
        <p:spPr>
          <a:xfrm>
            <a:off x="1433322" y="3182112"/>
            <a:ext cx="548640" cy="0"/>
          </a:xfrm>
          <a:prstGeom prst="line">
            <a:avLst/>
          </a:prstGeom>
          <a:noFill/>
          <a:ln w="12700">
            <a:solidFill>
              <a:srgbClr val="A7AFB7"/>
            </a:solidFill>
            <a:prstDash val="solid"/>
          </a:ln>
        </p:spPr>
        <p:txBody>
          <a:bodyPr/>
          <a:lstStyle/>
          <a:p>
            <a:endParaRPr lang="es-NI" sz="1350"/>
          </a:p>
        </p:txBody>
      </p:sp>
      <p:sp>
        <p:nvSpPr>
          <p:cNvPr id="37" name="Shape 35"/>
          <p:cNvSpPr/>
          <p:nvPr/>
        </p:nvSpPr>
        <p:spPr>
          <a:xfrm>
            <a:off x="1357884" y="3319272"/>
            <a:ext cx="54864" cy="0"/>
          </a:xfrm>
          <a:prstGeom prst="line">
            <a:avLst/>
          </a:prstGeom>
          <a:noFill/>
          <a:ln w="12700">
            <a:solidFill>
              <a:srgbClr val="555555"/>
            </a:solidFill>
            <a:prstDash val="solid"/>
          </a:ln>
        </p:spPr>
        <p:txBody>
          <a:bodyPr/>
          <a:lstStyle/>
          <a:p>
            <a:endParaRPr lang="es-NI" sz="1350"/>
          </a:p>
        </p:txBody>
      </p:sp>
      <p:sp>
        <p:nvSpPr>
          <p:cNvPr id="38" name="Text 36"/>
          <p:cNvSpPr/>
          <p:nvPr/>
        </p:nvSpPr>
        <p:spPr>
          <a:xfrm>
            <a:off x="1337310" y="329184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39" name="Shape 37"/>
          <p:cNvSpPr/>
          <p:nvPr/>
        </p:nvSpPr>
        <p:spPr>
          <a:xfrm>
            <a:off x="1433322" y="3332988"/>
            <a:ext cx="548640" cy="0"/>
          </a:xfrm>
          <a:prstGeom prst="line">
            <a:avLst/>
          </a:prstGeom>
          <a:noFill/>
          <a:ln w="12700">
            <a:solidFill>
              <a:srgbClr val="A7AFB7"/>
            </a:solidFill>
            <a:prstDash val="solid"/>
          </a:ln>
        </p:spPr>
        <p:txBody>
          <a:bodyPr/>
          <a:lstStyle/>
          <a:p>
            <a:endParaRPr lang="es-NI" sz="1350"/>
          </a:p>
        </p:txBody>
      </p:sp>
      <p:sp>
        <p:nvSpPr>
          <p:cNvPr id="40" name="Shape 38"/>
          <p:cNvSpPr/>
          <p:nvPr/>
        </p:nvSpPr>
        <p:spPr>
          <a:xfrm>
            <a:off x="857250" y="3669030"/>
            <a:ext cx="809244" cy="994410"/>
          </a:xfrm>
          <a:prstGeom prst="roundRect">
            <a:avLst>
              <a:gd name="adj" fmla="val 4237"/>
            </a:avLst>
          </a:prstGeom>
          <a:solidFill>
            <a:srgbClr val="FFFFFF"/>
          </a:solidFill>
          <a:ln w="12700">
            <a:solidFill>
              <a:srgbClr val="D2D6DB"/>
            </a:solidFill>
            <a:prstDash val="solid"/>
          </a:ln>
          <a:effectLst>
            <a:outerShdw blurRad="12700" dist="15240" dir="2700000" algn="bl" rotWithShape="0">
              <a:srgbClr val="000000">
                <a:alpha val="13000"/>
              </a:srgbClr>
            </a:outerShdw>
          </a:effectLst>
        </p:spPr>
        <p:txBody>
          <a:bodyPr/>
          <a:lstStyle/>
          <a:p>
            <a:endParaRPr lang="es-NI" sz="1350"/>
          </a:p>
        </p:txBody>
      </p:sp>
      <p:sp>
        <p:nvSpPr>
          <p:cNvPr id="41" name="Shape 39"/>
          <p:cNvSpPr/>
          <p:nvPr/>
        </p:nvSpPr>
        <p:spPr>
          <a:xfrm>
            <a:off x="877824" y="3689604"/>
            <a:ext cx="768096" cy="54864"/>
          </a:xfrm>
          <a:prstGeom prst="rect">
            <a:avLst/>
          </a:prstGeom>
          <a:solidFill>
            <a:srgbClr val="D9C9F3"/>
          </a:solidFill>
          <a:ln w="12700">
            <a:solidFill>
              <a:srgbClr val="D9C9F3"/>
            </a:solidFill>
            <a:prstDash val="solid"/>
          </a:ln>
        </p:spPr>
        <p:txBody>
          <a:bodyPr/>
          <a:lstStyle/>
          <a:p>
            <a:endParaRPr lang="es-NI" sz="1350"/>
          </a:p>
        </p:txBody>
      </p:sp>
      <p:sp>
        <p:nvSpPr>
          <p:cNvPr id="42" name="Shape 40"/>
          <p:cNvSpPr/>
          <p:nvPr/>
        </p:nvSpPr>
        <p:spPr>
          <a:xfrm>
            <a:off x="898398" y="3758184"/>
            <a:ext cx="726948" cy="809244"/>
          </a:xfrm>
          <a:prstGeom prst="rect">
            <a:avLst/>
          </a:prstGeom>
          <a:solidFill>
            <a:srgbClr val="F7F5FB"/>
          </a:solidFill>
          <a:ln w="12700">
            <a:solidFill>
              <a:srgbClr val="F7F5FB"/>
            </a:solidFill>
            <a:prstDash val="solid"/>
          </a:ln>
        </p:spPr>
        <p:txBody>
          <a:bodyPr/>
          <a:lstStyle/>
          <a:p>
            <a:endParaRPr lang="es-NI" sz="1350"/>
          </a:p>
        </p:txBody>
      </p:sp>
      <p:sp>
        <p:nvSpPr>
          <p:cNvPr id="43" name="Text 41"/>
          <p:cNvSpPr/>
          <p:nvPr/>
        </p:nvSpPr>
        <p:spPr>
          <a:xfrm>
            <a:off x="912114" y="3785616"/>
            <a:ext cx="699516" cy="150876"/>
          </a:xfrm>
          <a:prstGeom prst="rect">
            <a:avLst/>
          </a:prstGeom>
          <a:noFill/>
          <a:ln/>
        </p:spPr>
        <p:txBody>
          <a:bodyPr wrap="square" lIns="0" tIns="0" rIns="0" bIns="0" rtlCol="0" anchor="ctr"/>
          <a:lstStyle/>
          <a:p>
            <a:r>
              <a:rPr lang="en-US" sz="435" b="1" dirty="0">
                <a:solidFill>
                  <a:srgbClr val="2A2A2A"/>
                </a:solidFill>
              </a:rPr>
              <a:t>Debilidad principal</a:t>
            </a:r>
            <a:endParaRPr lang="en-US" sz="435" dirty="0"/>
          </a:p>
        </p:txBody>
      </p:sp>
      <p:sp>
        <p:nvSpPr>
          <p:cNvPr id="44" name="Shape 42"/>
          <p:cNvSpPr/>
          <p:nvPr/>
        </p:nvSpPr>
        <p:spPr>
          <a:xfrm>
            <a:off x="932688" y="3929634"/>
            <a:ext cx="54864" cy="0"/>
          </a:xfrm>
          <a:prstGeom prst="line">
            <a:avLst/>
          </a:prstGeom>
          <a:noFill/>
          <a:ln w="12700">
            <a:solidFill>
              <a:srgbClr val="555555"/>
            </a:solidFill>
            <a:prstDash val="solid"/>
          </a:ln>
        </p:spPr>
        <p:txBody>
          <a:bodyPr/>
          <a:lstStyle/>
          <a:p>
            <a:endParaRPr lang="es-NI" sz="1350"/>
          </a:p>
        </p:txBody>
      </p:sp>
      <p:sp>
        <p:nvSpPr>
          <p:cNvPr id="45" name="Text 43"/>
          <p:cNvSpPr/>
          <p:nvPr/>
        </p:nvSpPr>
        <p:spPr>
          <a:xfrm>
            <a:off x="912114" y="3902202"/>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46" name="Shape 44"/>
          <p:cNvSpPr/>
          <p:nvPr/>
        </p:nvSpPr>
        <p:spPr>
          <a:xfrm>
            <a:off x="1008126" y="3943350"/>
            <a:ext cx="548640" cy="0"/>
          </a:xfrm>
          <a:prstGeom prst="line">
            <a:avLst/>
          </a:prstGeom>
          <a:noFill/>
          <a:ln w="12700">
            <a:solidFill>
              <a:srgbClr val="A7AFB7"/>
            </a:solidFill>
            <a:prstDash val="solid"/>
          </a:ln>
        </p:spPr>
        <p:txBody>
          <a:bodyPr/>
          <a:lstStyle/>
          <a:p>
            <a:endParaRPr lang="es-NI" sz="1350"/>
          </a:p>
        </p:txBody>
      </p:sp>
      <p:sp>
        <p:nvSpPr>
          <p:cNvPr id="47" name="Shape 45"/>
          <p:cNvSpPr/>
          <p:nvPr/>
        </p:nvSpPr>
        <p:spPr>
          <a:xfrm>
            <a:off x="932688" y="4080510"/>
            <a:ext cx="54864" cy="0"/>
          </a:xfrm>
          <a:prstGeom prst="line">
            <a:avLst/>
          </a:prstGeom>
          <a:noFill/>
          <a:ln w="12700">
            <a:solidFill>
              <a:srgbClr val="555555"/>
            </a:solidFill>
            <a:prstDash val="solid"/>
          </a:ln>
        </p:spPr>
        <p:txBody>
          <a:bodyPr/>
          <a:lstStyle/>
          <a:p>
            <a:endParaRPr lang="es-NI" sz="1350"/>
          </a:p>
        </p:txBody>
      </p:sp>
      <p:sp>
        <p:nvSpPr>
          <p:cNvPr id="48" name="Text 46"/>
          <p:cNvSpPr/>
          <p:nvPr/>
        </p:nvSpPr>
        <p:spPr>
          <a:xfrm>
            <a:off x="912114" y="4053078"/>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49" name="Shape 47"/>
          <p:cNvSpPr/>
          <p:nvPr/>
        </p:nvSpPr>
        <p:spPr>
          <a:xfrm>
            <a:off x="1008126" y="4094226"/>
            <a:ext cx="548640" cy="0"/>
          </a:xfrm>
          <a:prstGeom prst="line">
            <a:avLst/>
          </a:prstGeom>
          <a:noFill/>
          <a:ln w="12700">
            <a:solidFill>
              <a:srgbClr val="A7AFB7"/>
            </a:solidFill>
            <a:prstDash val="solid"/>
          </a:ln>
        </p:spPr>
        <p:txBody>
          <a:bodyPr/>
          <a:lstStyle/>
          <a:p>
            <a:endParaRPr lang="es-NI" sz="1350"/>
          </a:p>
        </p:txBody>
      </p:sp>
      <p:sp>
        <p:nvSpPr>
          <p:cNvPr id="50" name="Shape 48"/>
          <p:cNvSpPr/>
          <p:nvPr/>
        </p:nvSpPr>
        <p:spPr>
          <a:xfrm>
            <a:off x="932688" y="4231386"/>
            <a:ext cx="54864" cy="0"/>
          </a:xfrm>
          <a:prstGeom prst="line">
            <a:avLst/>
          </a:prstGeom>
          <a:noFill/>
          <a:ln w="12700">
            <a:solidFill>
              <a:srgbClr val="555555"/>
            </a:solidFill>
            <a:prstDash val="solid"/>
          </a:ln>
        </p:spPr>
        <p:txBody>
          <a:bodyPr/>
          <a:lstStyle/>
          <a:p>
            <a:endParaRPr lang="es-NI" sz="1350"/>
          </a:p>
        </p:txBody>
      </p:sp>
      <p:sp>
        <p:nvSpPr>
          <p:cNvPr id="51" name="Text 49"/>
          <p:cNvSpPr/>
          <p:nvPr/>
        </p:nvSpPr>
        <p:spPr>
          <a:xfrm>
            <a:off x="912114" y="4203954"/>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52" name="Shape 50"/>
          <p:cNvSpPr/>
          <p:nvPr/>
        </p:nvSpPr>
        <p:spPr>
          <a:xfrm>
            <a:off x="1008126" y="4245102"/>
            <a:ext cx="548640" cy="0"/>
          </a:xfrm>
          <a:prstGeom prst="line">
            <a:avLst/>
          </a:prstGeom>
          <a:noFill/>
          <a:ln w="12700">
            <a:solidFill>
              <a:srgbClr val="A7AFB7"/>
            </a:solidFill>
            <a:prstDash val="solid"/>
          </a:ln>
        </p:spPr>
        <p:txBody>
          <a:bodyPr/>
          <a:lstStyle/>
          <a:p>
            <a:endParaRPr lang="es-NI" sz="1350"/>
          </a:p>
        </p:txBody>
      </p:sp>
      <p:sp>
        <p:nvSpPr>
          <p:cNvPr id="53" name="Shape 51"/>
          <p:cNvSpPr/>
          <p:nvPr/>
        </p:nvSpPr>
        <p:spPr>
          <a:xfrm>
            <a:off x="932688" y="4382262"/>
            <a:ext cx="54864" cy="0"/>
          </a:xfrm>
          <a:prstGeom prst="line">
            <a:avLst/>
          </a:prstGeom>
          <a:noFill/>
          <a:ln w="12700">
            <a:solidFill>
              <a:srgbClr val="555555"/>
            </a:solidFill>
            <a:prstDash val="solid"/>
          </a:ln>
        </p:spPr>
        <p:txBody>
          <a:bodyPr/>
          <a:lstStyle/>
          <a:p>
            <a:endParaRPr lang="es-NI" sz="1350"/>
          </a:p>
        </p:txBody>
      </p:sp>
      <p:sp>
        <p:nvSpPr>
          <p:cNvPr id="54" name="Text 52"/>
          <p:cNvSpPr/>
          <p:nvPr/>
        </p:nvSpPr>
        <p:spPr>
          <a:xfrm>
            <a:off x="912114" y="4354830"/>
            <a:ext cx="54864" cy="68580"/>
          </a:xfrm>
          <a:prstGeom prst="rect">
            <a:avLst/>
          </a:prstGeom>
          <a:noFill/>
          <a:ln/>
        </p:spPr>
        <p:txBody>
          <a:bodyPr wrap="square" lIns="0" tIns="0" rIns="0" bIns="0" rtlCol="0" anchor="ctr"/>
          <a:lstStyle/>
          <a:p>
            <a:r>
              <a:rPr lang="en-US" sz="525" dirty="0">
                <a:solidFill>
                  <a:srgbClr val="666666"/>
                </a:solidFill>
              </a:rPr>
              <a:t>○</a:t>
            </a:r>
            <a:endParaRPr lang="en-US" sz="525" dirty="0"/>
          </a:p>
        </p:txBody>
      </p:sp>
      <p:sp>
        <p:nvSpPr>
          <p:cNvPr id="55" name="Shape 53"/>
          <p:cNvSpPr/>
          <p:nvPr/>
        </p:nvSpPr>
        <p:spPr>
          <a:xfrm>
            <a:off x="1008126" y="4395978"/>
            <a:ext cx="548640" cy="0"/>
          </a:xfrm>
          <a:prstGeom prst="line">
            <a:avLst/>
          </a:prstGeom>
          <a:noFill/>
          <a:ln w="12700">
            <a:solidFill>
              <a:srgbClr val="A7AFB7"/>
            </a:solidFill>
            <a:prstDash val="solid"/>
          </a:ln>
        </p:spPr>
        <p:txBody>
          <a:bodyPr/>
          <a:lstStyle/>
          <a:p>
            <a:endParaRPr lang="es-NI" sz="1350"/>
          </a:p>
        </p:txBody>
      </p:sp>
      <p:sp>
        <p:nvSpPr>
          <p:cNvPr id="56" name="Shape 54"/>
          <p:cNvSpPr/>
          <p:nvPr/>
        </p:nvSpPr>
        <p:spPr>
          <a:xfrm>
            <a:off x="466344" y="4821174"/>
            <a:ext cx="1865376" cy="274320"/>
          </a:xfrm>
          <a:prstGeom prst="roundRect">
            <a:avLst>
              <a:gd name="adj" fmla="val 12500"/>
            </a:avLst>
          </a:prstGeom>
          <a:solidFill>
            <a:srgbClr val="D5E6E0"/>
          </a:solidFill>
          <a:ln w="12700">
            <a:solidFill>
              <a:srgbClr val="C9DBD6"/>
            </a:solidFill>
            <a:prstDash val="solid"/>
          </a:ln>
        </p:spPr>
        <p:txBody>
          <a:bodyPr/>
          <a:lstStyle/>
          <a:p>
            <a:endParaRPr lang="es-NI" sz="1350"/>
          </a:p>
        </p:txBody>
      </p:sp>
      <p:sp>
        <p:nvSpPr>
          <p:cNvPr id="57" name="Text 55"/>
          <p:cNvSpPr/>
          <p:nvPr/>
        </p:nvSpPr>
        <p:spPr>
          <a:xfrm>
            <a:off x="589788" y="4862322"/>
            <a:ext cx="1611630" cy="192024"/>
          </a:xfrm>
          <a:prstGeom prst="rect">
            <a:avLst/>
          </a:prstGeom>
          <a:noFill/>
          <a:ln/>
        </p:spPr>
        <p:txBody>
          <a:bodyPr wrap="square" lIns="0" tIns="0" rIns="0" bIns="0" rtlCol="0" anchor="ctr"/>
          <a:lstStyle/>
          <a:p>
            <a:pPr algn="ctr"/>
            <a:r>
              <a:rPr lang="en-US" sz="765" b="1" dirty="0">
                <a:solidFill>
                  <a:srgbClr val="355F57"/>
                </a:solidFill>
              </a:rPr>
              <a:t>Conclusión: del dato disperso a una</a:t>
            </a:r>
            <a:endParaRPr lang="en-US" sz="765" dirty="0"/>
          </a:p>
          <a:p>
            <a:pPr algn="ctr"/>
            <a:r>
              <a:rPr lang="en-US" sz="765" b="1" dirty="0">
                <a:solidFill>
                  <a:srgbClr val="355F57"/>
                </a:solidFill>
              </a:rPr>
              <a:t>respuesta institucional única</a:t>
            </a:r>
            <a:endParaRPr lang="en-US" sz="765" dirty="0"/>
          </a:p>
        </p:txBody>
      </p:sp>
      <p:sp>
        <p:nvSpPr>
          <p:cNvPr id="58" name="Shape 56"/>
          <p:cNvSpPr/>
          <p:nvPr/>
        </p:nvSpPr>
        <p:spPr>
          <a:xfrm>
            <a:off x="2743200" y="2023110"/>
            <a:ext cx="1062990" cy="1728216"/>
          </a:xfrm>
          <a:prstGeom prst="roundRect">
            <a:avLst>
              <a:gd name="adj" fmla="val 3871"/>
            </a:avLst>
          </a:prstGeom>
          <a:solidFill>
            <a:srgbClr val="CFE0DA"/>
          </a:solidFill>
          <a:ln w="12700">
            <a:solidFill>
              <a:srgbClr val="4F8575"/>
            </a:solidFill>
            <a:prstDash val="solid"/>
          </a:ln>
        </p:spPr>
        <p:txBody>
          <a:bodyPr/>
          <a:lstStyle/>
          <a:p>
            <a:endParaRPr lang="es-NI" sz="1350"/>
          </a:p>
        </p:txBody>
      </p:sp>
      <p:sp>
        <p:nvSpPr>
          <p:cNvPr id="59" name="Shape 57"/>
          <p:cNvSpPr/>
          <p:nvPr/>
        </p:nvSpPr>
        <p:spPr>
          <a:xfrm>
            <a:off x="2743200" y="2023110"/>
            <a:ext cx="1062990" cy="171450"/>
          </a:xfrm>
          <a:prstGeom prst="rect">
            <a:avLst/>
          </a:prstGeom>
          <a:solidFill>
            <a:srgbClr val="4F8575"/>
          </a:solidFill>
          <a:ln w="12700">
            <a:solidFill>
              <a:srgbClr val="4F8575"/>
            </a:solidFill>
            <a:prstDash val="solid"/>
          </a:ln>
        </p:spPr>
        <p:txBody>
          <a:bodyPr/>
          <a:lstStyle/>
          <a:p>
            <a:endParaRPr lang="es-NI" sz="1350"/>
          </a:p>
        </p:txBody>
      </p:sp>
      <p:sp>
        <p:nvSpPr>
          <p:cNvPr id="60" name="Text 58"/>
          <p:cNvSpPr/>
          <p:nvPr/>
        </p:nvSpPr>
        <p:spPr>
          <a:xfrm>
            <a:off x="2825496" y="2228850"/>
            <a:ext cx="857250" cy="329184"/>
          </a:xfrm>
          <a:prstGeom prst="rect">
            <a:avLst/>
          </a:prstGeom>
          <a:noFill/>
          <a:ln/>
        </p:spPr>
        <p:txBody>
          <a:bodyPr wrap="square" lIns="0" tIns="0" rIns="0" bIns="0" rtlCol="0" anchor="ctr"/>
          <a:lstStyle/>
          <a:p>
            <a:r>
              <a:rPr lang="en-US" sz="1350" b="1" dirty="0">
                <a:solidFill>
                  <a:srgbClr val="1E2A39"/>
                </a:solidFill>
                <a:latin typeface="Georgia" pitchFamily="34" charset="0"/>
                <a:ea typeface="Georgia" pitchFamily="34" charset="-122"/>
                <a:cs typeface="Georgia" pitchFamily="34" charset="-120"/>
              </a:rPr>
              <a:t>1.</a:t>
            </a:r>
            <a:endParaRPr lang="en-US" sz="1350" dirty="0"/>
          </a:p>
          <a:p>
            <a:r>
              <a:rPr lang="en-US" sz="1200" b="1" dirty="0">
                <a:solidFill>
                  <a:srgbClr val="1E2A39"/>
                </a:solidFill>
                <a:latin typeface="Georgia" pitchFamily="34" charset="0"/>
                <a:ea typeface="Georgia" pitchFamily="34" charset="-122"/>
                <a:cs typeface="Georgia" pitchFamily="34" charset="-120"/>
              </a:rPr>
              <a:t>Reconocer</a:t>
            </a:r>
            <a:endParaRPr lang="en-US" sz="1350" dirty="0"/>
          </a:p>
        </p:txBody>
      </p:sp>
      <p:sp>
        <p:nvSpPr>
          <p:cNvPr id="61" name="Text 59"/>
          <p:cNvSpPr/>
          <p:nvPr/>
        </p:nvSpPr>
        <p:spPr>
          <a:xfrm>
            <a:off x="2825496" y="2708910"/>
            <a:ext cx="836676" cy="754380"/>
          </a:xfrm>
          <a:prstGeom prst="rect">
            <a:avLst/>
          </a:prstGeom>
          <a:noFill/>
          <a:ln/>
        </p:spPr>
        <p:txBody>
          <a:bodyPr wrap="square" lIns="0" tIns="0" rIns="0" bIns="0" rtlCol="0" anchor="ctr"/>
          <a:lstStyle/>
          <a:p>
            <a:r>
              <a:rPr lang="en-US" sz="915" dirty="0">
                <a:solidFill>
                  <a:srgbClr val="425466"/>
                </a:solidFill>
              </a:rPr>
              <a:t>Confirmar el</a:t>
            </a:r>
            <a:endParaRPr lang="en-US" sz="915" dirty="0"/>
          </a:p>
          <a:p>
            <a:r>
              <a:rPr lang="en-US" sz="915" dirty="0">
                <a:solidFill>
                  <a:srgbClr val="425466"/>
                </a:solidFill>
              </a:rPr>
              <a:t>hecho, validar</a:t>
            </a:r>
            <a:endParaRPr lang="en-US" sz="915" dirty="0"/>
          </a:p>
          <a:p>
            <a:r>
              <a:rPr lang="en-US" sz="915" dirty="0">
                <a:solidFill>
                  <a:srgbClr val="425466"/>
                </a:solidFill>
              </a:rPr>
              <a:t>datos mínimos y</a:t>
            </a:r>
            <a:endParaRPr lang="en-US" sz="915" dirty="0"/>
          </a:p>
          <a:p>
            <a:r>
              <a:rPr lang="en-US" sz="915" dirty="0">
                <a:solidFill>
                  <a:srgbClr val="425466"/>
                </a:solidFill>
              </a:rPr>
              <a:t>activar</a:t>
            </a:r>
            <a:endParaRPr lang="en-US" sz="915" dirty="0"/>
          </a:p>
          <a:p>
            <a:r>
              <a:rPr lang="en-US" sz="915" dirty="0">
                <a:solidFill>
                  <a:srgbClr val="425466"/>
                </a:solidFill>
              </a:rPr>
              <a:t>responsables.</a:t>
            </a:r>
            <a:endParaRPr lang="en-US" sz="915" dirty="0"/>
          </a:p>
        </p:txBody>
      </p:sp>
      <p:sp>
        <p:nvSpPr>
          <p:cNvPr id="62" name="Text 60"/>
          <p:cNvSpPr/>
          <p:nvPr/>
        </p:nvSpPr>
        <p:spPr>
          <a:xfrm>
            <a:off x="382676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63" name="Shape 61"/>
          <p:cNvSpPr/>
          <p:nvPr/>
        </p:nvSpPr>
        <p:spPr>
          <a:xfrm>
            <a:off x="3977640" y="2023110"/>
            <a:ext cx="1062990" cy="1728216"/>
          </a:xfrm>
          <a:prstGeom prst="roundRect">
            <a:avLst>
              <a:gd name="adj" fmla="val 3871"/>
            </a:avLst>
          </a:prstGeom>
          <a:solidFill>
            <a:srgbClr val="E9E1C5"/>
          </a:solidFill>
          <a:ln w="12700">
            <a:solidFill>
              <a:srgbClr val="A2922E"/>
            </a:solidFill>
            <a:prstDash val="solid"/>
          </a:ln>
        </p:spPr>
        <p:txBody>
          <a:bodyPr/>
          <a:lstStyle/>
          <a:p>
            <a:endParaRPr lang="es-NI" sz="1350"/>
          </a:p>
        </p:txBody>
      </p:sp>
      <p:sp>
        <p:nvSpPr>
          <p:cNvPr id="64" name="Shape 62"/>
          <p:cNvSpPr/>
          <p:nvPr/>
        </p:nvSpPr>
        <p:spPr>
          <a:xfrm>
            <a:off x="3977640" y="2023110"/>
            <a:ext cx="1062990" cy="171450"/>
          </a:xfrm>
          <a:prstGeom prst="rect">
            <a:avLst/>
          </a:prstGeom>
          <a:solidFill>
            <a:srgbClr val="A2922E"/>
          </a:solidFill>
          <a:ln w="12700">
            <a:solidFill>
              <a:srgbClr val="A2922E"/>
            </a:solidFill>
            <a:prstDash val="solid"/>
          </a:ln>
        </p:spPr>
        <p:txBody>
          <a:bodyPr/>
          <a:lstStyle/>
          <a:p>
            <a:endParaRPr lang="es-NI" sz="1350"/>
          </a:p>
        </p:txBody>
      </p:sp>
      <p:sp>
        <p:nvSpPr>
          <p:cNvPr id="65" name="Text 63"/>
          <p:cNvSpPr/>
          <p:nvPr/>
        </p:nvSpPr>
        <p:spPr>
          <a:xfrm>
            <a:off x="4059936" y="2228850"/>
            <a:ext cx="857250" cy="329184"/>
          </a:xfrm>
          <a:prstGeom prst="rect">
            <a:avLst/>
          </a:prstGeom>
          <a:noFill/>
          <a:ln/>
        </p:spPr>
        <p:txBody>
          <a:bodyPr wrap="square" lIns="0" tIns="0" rIns="0" bIns="0" rtlCol="0" anchor="ctr"/>
          <a:lstStyle/>
          <a:p>
            <a:r>
              <a:rPr lang="en-US" sz="1350" b="1" dirty="0">
                <a:solidFill>
                  <a:srgbClr val="1E2A39"/>
                </a:solidFill>
                <a:latin typeface="Georgia" pitchFamily="34" charset="0"/>
                <a:ea typeface="Georgia" pitchFamily="34" charset="-122"/>
                <a:cs typeface="Georgia" pitchFamily="34" charset="-120"/>
              </a:rPr>
              <a:t>2.</a:t>
            </a:r>
            <a:endParaRPr lang="en-US" sz="1350" dirty="0"/>
          </a:p>
          <a:p>
            <a:r>
              <a:rPr lang="en-US" sz="1050" b="1" dirty="0">
                <a:solidFill>
                  <a:srgbClr val="1E2A39"/>
                </a:solidFill>
                <a:latin typeface="Georgia" pitchFamily="34" charset="0"/>
                <a:ea typeface="Georgia" pitchFamily="34" charset="-122"/>
                <a:cs typeface="Georgia" pitchFamily="34" charset="-120"/>
              </a:rPr>
              <a:t>Comunicar</a:t>
            </a:r>
            <a:endParaRPr lang="en-US" sz="1350" dirty="0"/>
          </a:p>
        </p:txBody>
      </p:sp>
      <p:sp>
        <p:nvSpPr>
          <p:cNvPr id="66" name="Text 64"/>
          <p:cNvSpPr/>
          <p:nvPr/>
        </p:nvSpPr>
        <p:spPr>
          <a:xfrm>
            <a:off x="4059936" y="2708910"/>
            <a:ext cx="836676" cy="754380"/>
          </a:xfrm>
          <a:prstGeom prst="rect">
            <a:avLst/>
          </a:prstGeom>
          <a:noFill/>
          <a:ln/>
        </p:spPr>
        <p:txBody>
          <a:bodyPr wrap="square" lIns="0" tIns="0" rIns="0" bIns="0" rtlCol="0" anchor="ctr"/>
          <a:lstStyle/>
          <a:p>
            <a:r>
              <a:rPr lang="en-US" sz="915" dirty="0">
                <a:solidFill>
                  <a:srgbClr val="425466"/>
                </a:solidFill>
              </a:rPr>
              <a:t>Emitir un</a:t>
            </a:r>
            <a:endParaRPr lang="en-US" sz="915" dirty="0"/>
          </a:p>
          <a:p>
            <a:r>
              <a:rPr lang="en-US" sz="915" dirty="0">
                <a:solidFill>
                  <a:srgbClr val="425466"/>
                </a:solidFill>
              </a:rPr>
              <a:t>mensaje</a:t>
            </a:r>
            <a:endParaRPr lang="en-US" sz="915" dirty="0"/>
          </a:p>
          <a:p>
            <a:r>
              <a:rPr lang="en-US" sz="915" dirty="0">
                <a:solidFill>
                  <a:srgbClr val="425466"/>
                </a:solidFill>
              </a:rPr>
              <a:t>preliminar claro,</a:t>
            </a:r>
            <a:endParaRPr lang="en-US" sz="915" dirty="0"/>
          </a:p>
          <a:p>
            <a:r>
              <a:rPr lang="en-US" sz="915" dirty="0">
                <a:solidFill>
                  <a:srgbClr val="425466"/>
                </a:solidFill>
              </a:rPr>
              <a:t>temprano y</a:t>
            </a:r>
            <a:endParaRPr lang="en-US" sz="915" dirty="0"/>
          </a:p>
          <a:p>
            <a:r>
              <a:rPr lang="en-US" sz="915" dirty="0">
                <a:solidFill>
                  <a:srgbClr val="425466"/>
                </a:solidFill>
              </a:rPr>
              <a:t>coherente.</a:t>
            </a:r>
            <a:endParaRPr lang="en-US" sz="915" dirty="0"/>
          </a:p>
        </p:txBody>
      </p:sp>
      <p:sp>
        <p:nvSpPr>
          <p:cNvPr id="67" name="Text 65"/>
          <p:cNvSpPr/>
          <p:nvPr/>
        </p:nvSpPr>
        <p:spPr>
          <a:xfrm>
            <a:off x="506120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68" name="Shape 66"/>
          <p:cNvSpPr/>
          <p:nvPr/>
        </p:nvSpPr>
        <p:spPr>
          <a:xfrm>
            <a:off x="5212080" y="2023110"/>
            <a:ext cx="1062990" cy="1728216"/>
          </a:xfrm>
          <a:prstGeom prst="roundRect">
            <a:avLst>
              <a:gd name="adj" fmla="val 3871"/>
            </a:avLst>
          </a:prstGeom>
          <a:solidFill>
            <a:srgbClr val="E6DDF1"/>
          </a:solidFill>
          <a:ln w="12700">
            <a:solidFill>
              <a:srgbClr val="7D5DAF"/>
            </a:solidFill>
            <a:prstDash val="solid"/>
          </a:ln>
        </p:spPr>
        <p:txBody>
          <a:bodyPr/>
          <a:lstStyle/>
          <a:p>
            <a:endParaRPr lang="es-NI" sz="1350"/>
          </a:p>
        </p:txBody>
      </p:sp>
      <p:sp>
        <p:nvSpPr>
          <p:cNvPr id="69" name="Shape 67"/>
          <p:cNvSpPr/>
          <p:nvPr/>
        </p:nvSpPr>
        <p:spPr>
          <a:xfrm>
            <a:off x="5212080" y="2023110"/>
            <a:ext cx="1062990" cy="171450"/>
          </a:xfrm>
          <a:prstGeom prst="rect">
            <a:avLst/>
          </a:prstGeom>
          <a:solidFill>
            <a:srgbClr val="7D5DAF"/>
          </a:solidFill>
          <a:ln w="12700">
            <a:solidFill>
              <a:srgbClr val="7D5DAF"/>
            </a:solidFill>
            <a:prstDash val="solid"/>
          </a:ln>
        </p:spPr>
        <p:txBody>
          <a:bodyPr/>
          <a:lstStyle/>
          <a:p>
            <a:endParaRPr lang="es-NI" sz="1350"/>
          </a:p>
        </p:txBody>
      </p:sp>
      <p:sp>
        <p:nvSpPr>
          <p:cNvPr id="70" name="Text 68"/>
          <p:cNvSpPr/>
          <p:nvPr/>
        </p:nvSpPr>
        <p:spPr>
          <a:xfrm>
            <a:off x="529437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3.</a:t>
            </a:r>
            <a:endParaRPr lang="en-US" sz="1050" dirty="0"/>
          </a:p>
          <a:p>
            <a:r>
              <a:rPr lang="en-US" sz="1050" b="1" dirty="0">
                <a:solidFill>
                  <a:srgbClr val="1E2A39"/>
                </a:solidFill>
                <a:latin typeface="Georgia" pitchFamily="34" charset="0"/>
                <a:ea typeface="Georgia" pitchFamily="34" charset="-122"/>
                <a:cs typeface="Georgia" pitchFamily="34" charset="-120"/>
              </a:rPr>
              <a:t>Centralizar</a:t>
            </a:r>
            <a:endParaRPr lang="en-US" sz="1050" dirty="0"/>
          </a:p>
        </p:txBody>
      </p:sp>
      <p:sp>
        <p:nvSpPr>
          <p:cNvPr id="71" name="Text 69"/>
          <p:cNvSpPr/>
          <p:nvPr/>
        </p:nvSpPr>
        <p:spPr>
          <a:xfrm>
            <a:off x="5294376" y="2708910"/>
            <a:ext cx="836676" cy="754380"/>
          </a:xfrm>
          <a:prstGeom prst="rect">
            <a:avLst/>
          </a:prstGeom>
          <a:noFill/>
          <a:ln/>
        </p:spPr>
        <p:txBody>
          <a:bodyPr wrap="square" lIns="0" tIns="0" rIns="0" bIns="0" rtlCol="0" anchor="ctr"/>
          <a:lstStyle/>
          <a:p>
            <a:r>
              <a:rPr lang="en-US" sz="915" dirty="0">
                <a:solidFill>
                  <a:srgbClr val="425466"/>
                </a:solidFill>
              </a:rPr>
              <a:t>Definir vocería,</a:t>
            </a:r>
            <a:endParaRPr lang="en-US" sz="915" dirty="0"/>
          </a:p>
          <a:p>
            <a:r>
              <a:rPr lang="en-US" sz="915" dirty="0">
                <a:solidFill>
                  <a:srgbClr val="425466"/>
                </a:solidFill>
              </a:rPr>
              <a:t>canal único y</a:t>
            </a:r>
            <a:endParaRPr lang="en-US" sz="915" dirty="0"/>
          </a:p>
          <a:p>
            <a:r>
              <a:rPr lang="en-US" sz="915" dirty="0">
                <a:solidFill>
                  <a:srgbClr val="425466"/>
                </a:solidFill>
              </a:rPr>
              <a:t>seguimiento</a:t>
            </a:r>
            <a:endParaRPr lang="en-US" sz="915" dirty="0"/>
          </a:p>
          <a:p>
            <a:r>
              <a:rPr lang="en-US" sz="915" dirty="0">
                <a:solidFill>
                  <a:srgbClr val="425466"/>
                </a:solidFill>
              </a:rPr>
              <a:t>institucional.</a:t>
            </a:r>
            <a:endParaRPr lang="en-US" sz="915" dirty="0"/>
          </a:p>
        </p:txBody>
      </p:sp>
      <p:sp>
        <p:nvSpPr>
          <p:cNvPr id="72" name="Text 70"/>
          <p:cNvSpPr/>
          <p:nvPr/>
        </p:nvSpPr>
        <p:spPr>
          <a:xfrm>
            <a:off x="629564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73" name="Shape 71"/>
          <p:cNvSpPr/>
          <p:nvPr/>
        </p:nvSpPr>
        <p:spPr>
          <a:xfrm>
            <a:off x="6446520" y="2023110"/>
            <a:ext cx="1062990" cy="1728216"/>
          </a:xfrm>
          <a:prstGeom prst="roundRect">
            <a:avLst>
              <a:gd name="adj" fmla="val 3871"/>
            </a:avLst>
          </a:prstGeom>
          <a:solidFill>
            <a:srgbClr val="E7E2D8"/>
          </a:solidFill>
          <a:ln w="12700">
            <a:solidFill>
              <a:srgbClr val="726C59"/>
            </a:solidFill>
            <a:prstDash val="solid"/>
          </a:ln>
        </p:spPr>
        <p:txBody>
          <a:bodyPr/>
          <a:lstStyle/>
          <a:p>
            <a:endParaRPr lang="es-NI" sz="1350"/>
          </a:p>
        </p:txBody>
      </p:sp>
      <p:sp>
        <p:nvSpPr>
          <p:cNvPr id="74" name="Shape 72"/>
          <p:cNvSpPr/>
          <p:nvPr/>
        </p:nvSpPr>
        <p:spPr>
          <a:xfrm>
            <a:off x="6446520" y="2023110"/>
            <a:ext cx="1062990" cy="171450"/>
          </a:xfrm>
          <a:prstGeom prst="rect">
            <a:avLst/>
          </a:prstGeom>
          <a:solidFill>
            <a:srgbClr val="726C59"/>
          </a:solidFill>
          <a:ln w="12700">
            <a:solidFill>
              <a:srgbClr val="726C59"/>
            </a:solidFill>
            <a:prstDash val="solid"/>
          </a:ln>
        </p:spPr>
        <p:txBody>
          <a:bodyPr/>
          <a:lstStyle/>
          <a:p>
            <a:endParaRPr lang="es-NI" sz="1350"/>
          </a:p>
        </p:txBody>
      </p:sp>
      <p:sp>
        <p:nvSpPr>
          <p:cNvPr id="75" name="Text 73"/>
          <p:cNvSpPr/>
          <p:nvPr/>
        </p:nvSpPr>
        <p:spPr>
          <a:xfrm>
            <a:off x="652881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4. Corregir</a:t>
            </a:r>
            <a:endParaRPr lang="en-US" sz="1050" dirty="0"/>
          </a:p>
        </p:txBody>
      </p:sp>
      <p:sp>
        <p:nvSpPr>
          <p:cNvPr id="76" name="Text 74"/>
          <p:cNvSpPr/>
          <p:nvPr/>
        </p:nvSpPr>
        <p:spPr>
          <a:xfrm>
            <a:off x="6528816" y="2708910"/>
            <a:ext cx="836676" cy="754380"/>
          </a:xfrm>
          <a:prstGeom prst="rect">
            <a:avLst/>
          </a:prstGeom>
          <a:noFill/>
          <a:ln/>
        </p:spPr>
        <p:txBody>
          <a:bodyPr wrap="square" lIns="0" tIns="0" rIns="0" bIns="0" rtlCol="0" anchor="ctr"/>
          <a:lstStyle/>
          <a:p>
            <a:r>
              <a:rPr lang="en-US" sz="915" dirty="0">
                <a:solidFill>
                  <a:srgbClr val="425466"/>
                </a:solidFill>
              </a:rPr>
              <a:t>Resolver la causa</a:t>
            </a:r>
            <a:endParaRPr lang="en-US" sz="915" dirty="0"/>
          </a:p>
          <a:p>
            <a:r>
              <a:rPr lang="en-US" sz="915" dirty="0">
                <a:solidFill>
                  <a:srgbClr val="425466"/>
                </a:solidFill>
              </a:rPr>
              <a:t>operativa y</a:t>
            </a:r>
            <a:endParaRPr lang="en-US" sz="915" dirty="0"/>
          </a:p>
          <a:p>
            <a:r>
              <a:rPr lang="en-US" sz="915" dirty="0">
                <a:solidFill>
                  <a:srgbClr val="425466"/>
                </a:solidFill>
              </a:rPr>
              <a:t>atender a los</a:t>
            </a:r>
            <a:endParaRPr lang="en-US" sz="915" dirty="0"/>
          </a:p>
          <a:p>
            <a:r>
              <a:rPr lang="en-US" sz="915" dirty="0">
                <a:solidFill>
                  <a:srgbClr val="425466"/>
                </a:solidFill>
              </a:rPr>
              <a:t>afectados.</a:t>
            </a:r>
            <a:endParaRPr lang="en-US" sz="915" dirty="0"/>
          </a:p>
        </p:txBody>
      </p:sp>
      <p:sp>
        <p:nvSpPr>
          <p:cNvPr id="77" name="Text 75"/>
          <p:cNvSpPr/>
          <p:nvPr/>
        </p:nvSpPr>
        <p:spPr>
          <a:xfrm>
            <a:off x="7530084" y="2674620"/>
            <a:ext cx="192024" cy="240030"/>
          </a:xfrm>
          <a:prstGeom prst="rect">
            <a:avLst/>
          </a:prstGeom>
          <a:noFill/>
          <a:ln/>
        </p:spPr>
        <p:txBody>
          <a:bodyPr wrap="square" lIns="0" tIns="0" rIns="0" bIns="0" rtlCol="0" anchor="ctr"/>
          <a:lstStyle/>
          <a:p>
            <a:pPr algn="ctr"/>
            <a:r>
              <a:rPr lang="en-US" sz="3150" b="1" dirty="0">
                <a:solidFill>
                  <a:srgbClr val="B8C1C9"/>
                </a:solidFill>
              </a:rPr>
              <a:t>›</a:t>
            </a:r>
            <a:endParaRPr lang="en-US" sz="3150" dirty="0"/>
          </a:p>
        </p:txBody>
      </p:sp>
      <p:sp>
        <p:nvSpPr>
          <p:cNvPr id="78" name="Shape 76"/>
          <p:cNvSpPr/>
          <p:nvPr/>
        </p:nvSpPr>
        <p:spPr>
          <a:xfrm>
            <a:off x="7680960" y="2023110"/>
            <a:ext cx="1062990" cy="1728216"/>
          </a:xfrm>
          <a:prstGeom prst="roundRect">
            <a:avLst>
              <a:gd name="adj" fmla="val 3871"/>
            </a:avLst>
          </a:prstGeom>
          <a:solidFill>
            <a:srgbClr val="D8E7EC"/>
          </a:solidFill>
          <a:ln w="12700">
            <a:solidFill>
              <a:srgbClr val="2F6B7A"/>
            </a:solidFill>
            <a:prstDash val="solid"/>
          </a:ln>
        </p:spPr>
        <p:txBody>
          <a:bodyPr/>
          <a:lstStyle/>
          <a:p>
            <a:endParaRPr lang="es-NI" sz="1350"/>
          </a:p>
        </p:txBody>
      </p:sp>
      <p:sp>
        <p:nvSpPr>
          <p:cNvPr id="79" name="Shape 77"/>
          <p:cNvSpPr/>
          <p:nvPr/>
        </p:nvSpPr>
        <p:spPr>
          <a:xfrm>
            <a:off x="7680960" y="2023110"/>
            <a:ext cx="1062990" cy="171450"/>
          </a:xfrm>
          <a:prstGeom prst="rect">
            <a:avLst/>
          </a:prstGeom>
          <a:solidFill>
            <a:srgbClr val="2F6B7A"/>
          </a:solidFill>
          <a:ln w="12700">
            <a:solidFill>
              <a:srgbClr val="2F6B7A"/>
            </a:solidFill>
            <a:prstDash val="solid"/>
          </a:ln>
        </p:spPr>
        <p:txBody>
          <a:bodyPr/>
          <a:lstStyle/>
          <a:p>
            <a:endParaRPr lang="es-NI" sz="1350"/>
          </a:p>
        </p:txBody>
      </p:sp>
      <p:sp>
        <p:nvSpPr>
          <p:cNvPr id="80" name="Text 78"/>
          <p:cNvSpPr/>
          <p:nvPr/>
        </p:nvSpPr>
        <p:spPr>
          <a:xfrm>
            <a:off x="7763256" y="2228850"/>
            <a:ext cx="857250" cy="329184"/>
          </a:xfrm>
          <a:prstGeom prst="rect">
            <a:avLst/>
          </a:prstGeom>
          <a:noFill/>
          <a:ln/>
        </p:spPr>
        <p:txBody>
          <a:bodyPr wrap="square" lIns="0" tIns="0" rIns="0" bIns="0" rtlCol="0" anchor="ctr"/>
          <a:lstStyle/>
          <a:p>
            <a:r>
              <a:rPr lang="en-US" sz="1050" b="1" dirty="0">
                <a:solidFill>
                  <a:srgbClr val="1E2A39"/>
                </a:solidFill>
                <a:latin typeface="Georgia" pitchFamily="34" charset="0"/>
                <a:ea typeface="Georgia" pitchFamily="34" charset="-122"/>
                <a:cs typeface="Georgia" pitchFamily="34" charset="-120"/>
              </a:rPr>
              <a:t>5. Aprender</a:t>
            </a:r>
            <a:endParaRPr lang="en-US" sz="1050" dirty="0"/>
          </a:p>
        </p:txBody>
      </p:sp>
      <p:sp>
        <p:nvSpPr>
          <p:cNvPr id="81" name="Text 79"/>
          <p:cNvSpPr/>
          <p:nvPr/>
        </p:nvSpPr>
        <p:spPr>
          <a:xfrm>
            <a:off x="7763256" y="2708910"/>
            <a:ext cx="836676" cy="754380"/>
          </a:xfrm>
          <a:prstGeom prst="rect">
            <a:avLst/>
          </a:prstGeom>
          <a:noFill/>
          <a:ln/>
        </p:spPr>
        <p:txBody>
          <a:bodyPr wrap="square" lIns="0" tIns="0" rIns="0" bIns="0" rtlCol="0" anchor="ctr"/>
          <a:lstStyle/>
          <a:p>
            <a:r>
              <a:rPr lang="en-US" sz="915" dirty="0">
                <a:solidFill>
                  <a:srgbClr val="425466"/>
                </a:solidFill>
              </a:rPr>
              <a:t>Cerrar,</a:t>
            </a:r>
            <a:endParaRPr lang="en-US" sz="915" dirty="0"/>
          </a:p>
          <a:p>
            <a:r>
              <a:rPr lang="en-US" sz="915" dirty="0">
                <a:solidFill>
                  <a:srgbClr val="425466"/>
                </a:solidFill>
              </a:rPr>
              <a:t>documentar y</a:t>
            </a:r>
            <a:endParaRPr lang="en-US" sz="915" dirty="0"/>
          </a:p>
          <a:p>
            <a:r>
              <a:rPr lang="en-US" sz="915" dirty="0">
                <a:solidFill>
                  <a:srgbClr val="425466"/>
                </a:solidFill>
              </a:rPr>
              <a:t>reforzar</a:t>
            </a:r>
            <a:endParaRPr lang="en-US" sz="915" dirty="0"/>
          </a:p>
          <a:p>
            <a:r>
              <a:rPr lang="en-US" sz="915" dirty="0">
                <a:solidFill>
                  <a:srgbClr val="425466"/>
                </a:solidFill>
              </a:rPr>
              <a:t>protocolo y</a:t>
            </a:r>
            <a:endParaRPr lang="en-US" sz="915" dirty="0"/>
          </a:p>
          <a:p>
            <a:r>
              <a:rPr lang="en-US" sz="915" dirty="0">
                <a:solidFill>
                  <a:srgbClr val="425466"/>
                </a:solidFill>
              </a:rPr>
              <a:t>controles.</a:t>
            </a:r>
            <a:endParaRPr lang="en-US" sz="915" dirty="0"/>
          </a:p>
        </p:txBody>
      </p:sp>
      <p:sp>
        <p:nvSpPr>
          <p:cNvPr id="82" name="Shape 80"/>
          <p:cNvSpPr/>
          <p:nvPr/>
        </p:nvSpPr>
        <p:spPr>
          <a:xfrm>
            <a:off x="2743200" y="4011930"/>
            <a:ext cx="5863590" cy="740664"/>
          </a:xfrm>
          <a:prstGeom prst="roundRect">
            <a:avLst>
              <a:gd name="adj" fmla="val 7407"/>
            </a:avLst>
          </a:prstGeom>
          <a:solidFill>
            <a:srgbClr val="173F52"/>
          </a:solidFill>
          <a:ln w="12700">
            <a:solidFill>
              <a:srgbClr val="173F52"/>
            </a:solidFill>
            <a:prstDash val="solid"/>
          </a:ln>
        </p:spPr>
        <p:txBody>
          <a:bodyPr/>
          <a:lstStyle/>
          <a:p>
            <a:endParaRPr lang="es-NI" sz="1350"/>
          </a:p>
        </p:txBody>
      </p:sp>
      <p:sp>
        <p:nvSpPr>
          <p:cNvPr id="83" name="Text 81"/>
          <p:cNvSpPr/>
          <p:nvPr/>
        </p:nvSpPr>
        <p:spPr>
          <a:xfrm>
            <a:off x="2914650" y="4073652"/>
            <a:ext cx="891540" cy="123444"/>
          </a:xfrm>
          <a:prstGeom prst="rect">
            <a:avLst/>
          </a:prstGeom>
          <a:noFill/>
          <a:ln/>
        </p:spPr>
        <p:txBody>
          <a:bodyPr wrap="square" lIns="0" tIns="0" rIns="0" bIns="0" rtlCol="0" anchor="ctr"/>
          <a:lstStyle/>
          <a:p>
            <a:r>
              <a:rPr lang="en-US" sz="900" b="1" dirty="0">
                <a:solidFill>
                  <a:srgbClr val="D7E7EE"/>
                </a:solidFill>
              </a:rPr>
              <a:t>Mensaje clave</a:t>
            </a:r>
            <a:endParaRPr lang="en-US" sz="900" dirty="0"/>
          </a:p>
        </p:txBody>
      </p:sp>
      <p:sp>
        <p:nvSpPr>
          <p:cNvPr id="84" name="Text 82"/>
          <p:cNvSpPr/>
          <p:nvPr/>
        </p:nvSpPr>
        <p:spPr>
          <a:xfrm>
            <a:off x="2935224" y="4258818"/>
            <a:ext cx="5349240" cy="384048"/>
          </a:xfrm>
          <a:prstGeom prst="rect">
            <a:avLst/>
          </a:prstGeom>
          <a:noFill/>
          <a:ln/>
        </p:spPr>
        <p:txBody>
          <a:bodyPr wrap="square" lIns="0" tIns="0" rIns="0" bIns="0" rtlCol="0" anchor="ctr"/>
          <a:lstStyle/>
          <a:p>
            <a:r>
              <a:rPr lang="en-US" sz="1163" b="1" dirty="0">
                <a:solidFill>
                  <a:srgbClr val="FFFFFF"/>
                </a:solidFill>
              </a:rPr>
              <a:t>Una falla operativa mal gestionada se transforma en crisis reputacional.</a:t>
            </a:r>
            <a:endParaRPr lang="en-US" sz="1163" dirty="0"/>
          </a:p>
          <a:p>
            <a:r>
              <a:rPr lang="en-US" sz="1163" b="1" dirty="0">
                <a:solidFill>
                  <a:srgbClr val="FFFFFF"/>
                </a:solidFill>
              </a:rPr>
              <a:t>La resolución correcta combina velocidad, claridad, coordinación</a:t>
            </a:r>
            <a:endParaRPr lang="en-US" sz="1163" dirty="0"/>
          </a:p>
          <a:p>
            <a:r>
              <a:rPr lang="en-US" sz="1163" b="1" dirty="0">
                <a:solidFill>
                  <a:srgbClr val="FFFFFF"/>
                </a:solidFill>
              </a:rPr>
              <a:t>institucional y corrección de fondo.</a:t>
            </a:r>
            <a:endParaRPr lang="en-US" sz="1163" dirty="0"/>
          </a:p>
        </p:txBody>
      </p:sp>
      <p:sp>
        <p:nvSpPr>
          <p:cNvPr id="85" name="Text 83"/>
          <p:cNvSpPr/>
          <p:nvPr/>
        </p:nvSpPr>
        <p:spPr>
          <a:xfrm>
            <a:off x="2743200" y="5026914"/>
            <a:ext cx="5143500" cy="205740"/>
          </a:xfrm>
          <a:prstGeom prst="rect">
            <a:avLst/>
          </a:prstGeom>
          <a:noFill/>
          <a:ln/>
        </p:spPr>
        <p:txBody>
          <a:bodyPr wrap="square" lIns="0" tIns="0" rIns="0" bIns="0" rtlCol="0" anchor="ctr"/>
          <a:lstStyle/>
          <a:p>
            <a:r>
              <a:rPr lang="en-US" sz="795" i="1" dirty="0">
                <a:solidFill>
                  <a:srgbClr val="425466"/>
                </a:solidFill>
              </a:rPr>
              <a:t>Secuencia técnica sugerida para “recrear la resolución correcta” después de la discusión del</a:t>
            </a:r>
            <a:endParaRPr lang="en-US" sz="795" dirty="0"/>
          </a:p>
          <a:p>
            <a:r>
              <a:rPr lang="en-US" sz="795" i="1" dirty="0">
                <a:solidFill>
                  <a:srgbClr val="425466"/>
                </a:solidFill>
              </a:rPr>
              <a:t>caso.</a:t>
            </a:r>
            <a:endParaRPr lang="en-US" sz="795" dirty="0"/>
          </a:p>
        </p:txBody>
      </p:sp>
      <p:sp>
        <p:nvSpPr>
          <p:cNvPr id="86" name="Text 84"/>
          <p:cNvSpPr/>
          <p:nvPr/>
        </p:nvSpPr>
        <p:spPr>
          <a:xfrm>
            <a:off x="2743200" y="5260086"/>
            <a:ext cx="5692140" cy="192024"/>
          </a:xfrm>
          <a:prstGeom prst="rect">
            <a:avLst/>
          </a:prstGeom>
          <a:noFill/>
          <a:ln/>
        </p:spPr>
        <p:txBody>
          <a:bodyPr wrap="square" lIns="0" tIns="0" rIns="0" bIns="0" rtlCol="0" anchor="ctr"/>
          <a:lstStyle/>
          <a:p>
            <a:r>
              <a:rPr lang="en-US" sz="1125" b="1" dirty="0">
                <a:solidFill>
                  <a:srgbClr val="355F57"/>
                </a:solidFill>
              </a:rPr>
              <a:t>Diagnóstico correcto → mensaje inicial → coordinación → solución → aprendizaje</a:t>
            </a:r>
            <a:endParaRPr lang="en-US" sz="11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Cierre: ideas fuerza de la sesión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Mensajes clave para fijar aprendizaje y conectar con la gestión de riesgos</a:t>
            </a:r>
            <a:endParaRPr lang="en-US" sz="788" dirty="0"/>
          </a:p>
        </p:txBody>
      </p:sp>
      <p:sp>
        <p:nvSpPr>
          <p:cNvPr id="4" name="Shape 2"/>
          <p:cNvSpPr/>
          <p:nvPr/>
        </p:nvSpPr>
        <p:spPr>
          <a:xfrm>
            <a:off x="651510" y="2057400"/>
            <a:ext cx="7852410" cy="3223260"/>
          </a:xfrm>
          <a:prstGeom prst="roundRect">
            <a:avLst>
              <a:gd name="adj" fmla="val 170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891540" y="2352294"/>
            <a:ext cx="7303770" cy="1988820"/>
          </a:xfrm>
          <a:prstGeom prst="rect">
            <a:avLst/>
          </a:prstGeom>
          <a:noFill/>
          <a:ln/>
        </p:spPr>
        <p:txBody>
          <a:bodyPr wrap="square" lIns="476" tIns="476" rIns="476" bIns="476" rtlCol="0" anchor="t">
            <a:normAutofit/>
          </a:bodyPr>
          <a:lstStyle/>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confianza del socio es un activo estratégico de la cooperativa.</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reputación puede verse afectada por problemas operativos, humanos, éticos o del entorno.</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La comunicación interna y externa no solo informa: también previene y contiene riesgo.</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El entorno económico y social puede intensificar reclamos, rumores y tensiones institucionales.</a:t>
            </a:r>
            <a:endParaRPr lang="en-US" sz="1500" dirty="0"/>
          </a:p>
          <a:p>
            <a:pPr marL="133350" indent="-133350">
              <a:buSzPct val="100000"/>
              <a:buChar char="•"/>
            </a:pPr>
            <a:r>
              <a:rPr lang="en-US" sz="1500" dirty="0">
                <a:solidFill>
                  <a:srgbClr val="23323A"/>
                </a:solidFill>
                <a:latin typeface="Aptos" pitchFamily="34" charset="0"/>
                <a:ea typeface="Aptos" pitchFamily="34" charset="-122"/>
                <a:cs typeface="Aptos" pitchFamily="34" charset="-120"/>
              </a:rPr>
              <a:t>Una respuesta temprana, clara y coherente reduce el impacto reputacional y protege la sostenibilidad.</a:t>
            </a:r>
            <a:endParaRPr lang="en-US" sz="1500" dirty="0"/>
          </a:p>
        </p:txBody>
      </p:sp>
      <p:sp>
        <p:nvSpPr>
          <p:cNvPr id="6" name="Text 4"/>
          <p:cNvSpPr/>
          <p:nvPr/>
        </p:nvSpPr>
        <p:spPr>
          <a:xfrm>
            <a:off x="768096" y="4766310"/>
            <a:ext cx="7543800" cy="240030"/>
          </a:xfrm>
          <a:prstGeom prst="rect">
            <a:avLst/>
          </a:prstGeom>
          <a:noFill/>
          <a:ln/>
        </p:spPr>
        <p:txBody>
          <a:bodyPr wrap="square" lIns="0" tIns="0" rIns="0" bIns="0" rtlCol="0" anchor="ctr"/>
          <a:lstStyle/>
          <a:p>
            <a:pPr algn="ctr"/>
            <a:r>
              <a:rPr lang="en-US" sz="1388" b="1" i="1" dirty="0">
                <a:solidFill>
                  <a:srgbClr val="0F4C5C"/>
                </a:solidFill>
              </a:rPr>
              <a:t>Frase de cierre: Lo que la cooperativa comunica, cómo lo comunica y cuándo lo comunica también forma parte de su gestión de riesgos.</a:t>
            </a:r>
            <a:endParaRPr lang="en-US" sz="138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6667" b="10811"/>
          <a:stretch/>
        </p:blipFill>
        <p:spPr>
          <a:xfrm>
            <a:off x="1600200" y="284205"/>
            <a:ext cx="6858000" cy="5659395"/>
          </a:xfrm>
          <a:prstGeom prst="rect">
            <a:avLst/>
          </a:prstGeom>
        </p:spPr>
      </p:pic>
    </p:spTree>
    <p:extLst>
      <p:ext uri="{BB962C8B-B14F-4D97-AF65-F5344CB8AC3E}">
        <p14:creationId xmlns:p14="http://schemas.microsoft.com/office/powerpoint/2010/main" val="301183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74787" y="921730"/>
            <a:ext cx="4930347" cy="4303608"/>
          </a:xfrm>
          <a:prstGeom prst="rect">
            <a:avLst/>
          </a:prstGeom>
        </p:spPr>
      </p:pic>
    </p:spTree>
    <p:extLst>
      <p:ext uri="{BB962C8B-B14F-4D97-AF65-F5344CB8AC3E}">
        <p14:creationId xmlns:p14="http://schemas.microsoft.com/office/powerpoint/2010/main" val="226671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11480" y="1440180"/>
            <a:ext cx="8298180" cy="3840480"/>
          </a:xfrm>
          <a:prstGeom prst="rect">
            <a:avLst/>
          </a:prstGeom>
          <a:solidFill>
            <a:srgbClr val="FFFFFF"/>
          </a:solidFill>
          <a:ln w="12700">
            <a:solidFill>
              <a:srgbClr val="E6ECEF"/>
            </a:solidFill>
            <a:prstDash val="solid"/>
          </a:ln>
          <a:effectLst>
            <a:outerShdw blurRad="25400" dist="12700" dir="2700000" algn="bl" rotWithShape="0">
              <a:srgbClr val="000000">
                <a:alpha val="12000"/>
              </a:srgbClr>
            </a:outerShdw>
          </a:effectLst>
        </p:spPr>
        <p:txBody>
          <a:bodyPr/>
          <a:lstStyle/>
          <a:p>
            <a:endParaRPr lang="es-NI" sz="1350"/>
          </a:p>
        </p:txBody>
      </p:sp>
      <p:sp>
        <p:nvSpPr>
          <p:cNvPr id="3" name="Shape 1"/>
          <p:cNvSpPr/>
          <p:nvPr/>
        </p:nvSpPr>
        <p:spPr>
          <a:xfrm>
            <a:off x="411480" y="1440180"/>
            <a:ext cx="2777490" cy="3840480"/>
          </a:xfrm>
          <a:prstGeom prst="rect">
            <a:avLst/>
          </a:prstGeom>
          <a:solidFill>
            <a:srgbClr val="0F4C5C"/>
          </a:solidFill>
          <a:ln w="12700">
            <a:solidFill>
              <a:srgbClr val="0F4C5C"/>
            </a:solidFill>
            <a:prstDash val="solid"/>
          </a:ln>
        </p:spPr>
        <p:txBody>
          <a:bodyPr/>
          <a:lstStyle/>
          <a:p>
            <a:endParaRPr lang="es-NI" sz="1350"/>
          </a:p>
        </p:txBody>
      </p:sp>
      <p:sp>
        <p:nvSpPr>
          <p:cNvPr id="4" name="Text 2"/>
          <p:cNvSpPr/>
          <p:nvPr/>
        </p:nvSpPr>
        <p:spPr>
          <a:xfrm>
            <a:off x="651510" y="1700784"/>
            <a:ext cx="1714500" cy="274320"/>
          </a:xfrm>
          <a:prstGeom prst="rect">
            <a:avLst/>
          </a:prstGeom>
          <a:noFill/>
          <a:ln/>
        </p:spPr>
        <p:txBody>
          <a:bodyPr wrap="square" lIns="0" tIns="0" rIns="0" bIns="0" rtlCol="0" anchor="ctr"/>
          <a:lstStyle/>
          <a:p>
            <a:r>
              <a:rPr lang="en-US" b="1" dirty="0">
                <a:solidFill>
                  <a:srgbClr val="FFFFFF"/>
                </a:solidFill>
              </a:rPr>
              <a:t>MÓDULO IV</a:t>
            </a:r>
            <a:endParaRPr lang="en-US" dirty="0"/>
          </a:p>
        </p:txBody>
      </p:sp>
      <p:sp>
        <p:nvSpPr>
          <p:cNvPr id="5" name="Text 3"/>
          <p:cNvSpPr/>
          <p:nvPr/>
        </p:nvSpPr>
        <p:spPr>
          <a:xfrm>
            <a:off x="651510" y="2009394"/>
            <a:ext cx="1508760" cy="233172"/>
          </a:xfrm>
          <a:prstGeom prst="rect">
            <a:avLst/>
          </a:prstGeom>
          <a:noFill/>
          <a:ln/>
        </p:spPr>
        <p:txBody>
          <a:bodyPr wrap="square" lIns="0" tIns="0" rIns="0" bIns="0" rtlCol="0" anchor="ctr"/>
          <a:lstStyle/>
          <a:p>
            <a:r>
              <a:rPr lang="en-US" sz="1350" b="1" dirty="0">
                <a:solidFill>
                  <a:srgbClr val="DDECEE"/>
                </a:solidFill>
              </a:rPr>
              <a:t>Sesión 7</a:t>
            </a:r>
            <a:endParaRPr lang="en-US" sz="1350" dirty="0"/>
          </a:p>
        </p:txBody>
      </p:sp>
      <p:sp>
        <p:nvSpPr>
          <p:cNvPr id="6" name="Text 4"/>
          <p:cNvSpPr/>
          <p:nvPr/>
        </p:nvSpPr>
        <p:spPr>
          <a:xfrm>
            <a:off x="3394710" y="1762506"/>
            <a:ext cx="4594860" cy="925830"/>
          </a:xfrm>
          <a:prstGeom prst="rect">
            <a:avLst/>
          </a:prstGeom>
          <a:noFill/>
          <a:ln/>
        </p:spPr>
        <p:txBody>
          <a:bodyPr wrap="square" lIns="0" tIns="0" rIns="0" bIns="0" rtlCol="0" anchor="ctr"/>
          <a:lstStyle/>
          <a:p>
            <a:r>
              <a:rPr lang="en-US" sz="1950" b="1" dirty="0">
                <a:solidFill>
                  <a:srgbClr val="0F4C5C"/>
                </a:solidFill>
              </a:rPr>
              <a:t>Riesgo Reputacional,</a:t>
            </a:r>
            <a:endParaRPr lang="en-US" sz="1950" dirty="0"/>
          </a:p>
          <a:p>
            <a:r>
              <a:rPr lang="en-US" sz="1950" b="1" dirty="0">
                <a:solidFill>
                  <a:srgbClr val="0F4C5C"/>
                </a:solidFill>
              </a:rPr>
              <a:t>Comunicación y Entorno</a:t>
            </a:r>
            <a:endParaRPr lang="en-US" sz="1950" dirty="0"/>
          </a:p>
        </p:txBody>
      </p:sp>
      <p:sp>
        <p:nvSpPr>
          <p:cNvPr id="7" name="Text 5"/>
          <p:cNvSpPr/>
          <p:nvPr/>
        </p:nvSpPr>
        <p:spPr>
          <a:xfrm>
            <a:off x="3415284" y="2791206"/>
            <a:ext cx="4046220" cy="260604"/>
          </a:xfrm>
          <a:prstGeom prst="rect">
            <a:avLst/>
          </a:prstGeom>
          <a:noFill/>
          <a:ln/>
        </p:spPr>
        <p:txBody>
          <a:bodyPr wrap="square" lIns="0" tIns="0" rIns="0" bIns="0" rtlCol="0" anchor="ctr"/>
          <a:lstStyle/>
          <a:p>
            <a:r>
              <a:rPr lang="en-US" sz="1125" i="1" dirty="0">
                <a:solidFill>
                  <a:srgbClr val="2C7A7B"/>
                </a:solidFill>
              </a:rPr>
              <a:t>La confianza del socio como activo crítico de la cooperativa</a:t>
            </a:r>
            <a:endParaRPr lang="en-US" sz="1125" dirty="0"/>
          </a:p>
        </p:txBody>
      </p:sp>
      <p:sp>
        <p:nvSpPr>
          <p:cNvPr id="8" name="Shape 6"/>
          <p:cNvSpPr/>
          <p:nvPr/>
        </p:nvSpPr>
        <p:spPr>
          <a:xfrm>
            <a:off x="3429000" y="3291840"/>
            <a:ext cx="994410" cy="260604"/>
          </a:xfrm>
          <a:prstGeom prst="roundRect">
            <a:avLst>
              <a:gd name="adj" fmla="val 21053"/>
            </a:avLst>
          </a:prstGeom>
          <a:solidFill>
            <a:srgbClr val="DDECEE"/>
          </a:solidFill>
          <a:ln w="12700">
            <a:solidFill>
              <a:srgbClr val="DDECEE"/>
            </a:solidFill>
            <a:prstDash val="solid"/>
          </a:ln>
        </p:spPr>
        <p:txBody>
          <a:bodyPr/>
          <a:lstStyle/>
          <a:p>
            <a:endParaRPr lang="es-NI" sz="1350"/>
          </a:p>
        </p:txBody>
      </p:sp>
      <p:sp>
        <p:nvSpPr>
          <p:cNvPr id="9" name="Text 7"/>
          <p:cNvSpPr/>
          <p:nvPr/>
        </p:nvSpPr>
        <p:spPr>
          <a:xfrm>
            <a:off x="3483864" y="3346704"/>
            <a:ext cx="884682" cy="123444"/>
          </a:xfrm>
          <a:prstGeom prst="rect">
            <a:avLst/>
          </a:prstGeom>
          <a:noFill/>
          <a:ln/>
        </p:spPr>
        <p:txBody>
          <a:bodyPr wrap="square" lIns="0" tIns="0" rIns="0" bIns="0" rtlCol="0" anchor="ctr"/>
          <a:lstStyle/>
          <a:p>
            <a:pPr algn="ctr"/>
            <a:r>
              <a:rPr lang="en-US" sz="788" b="1" dirty="0">
                <a:solidFill>
                  <a:srgbClr val="0F4C5C"/>
                </a:solidFill>
              </a:rPr>
              <a:t>Comunicación</a:t>
            </a:r>
            <a:endParaRPr lang="en-US" sz="788" dirty="0"/>
          </a:p>
        </p:txBody>
      </p:sp>
      <p:sp>
        <p:nvSpPr>
          <p:cNvPr id="10" name="Shape 8"/>
          <p:cNvSpPr/>
          <p:nvPr/>
        </p:nvSpPr>
        <p:spPr>
          <a:xfrm>
            <a:off x="4526280" y="3291840"/>
            <a:ext cx="788670" cy="260604"/>
          </a:xfrm>
          <a:prstGeom prst="roundRect">
            <a:avLst>
              <a:gd name="adj" fmla="val 21053"/>
            </a:avLst>
          </a:prstGeom>
          <a:solidFill>
            <a:srgbClr val="F6ECD5"/>
          </a:solidFill>
          <a:ln w="12700">
            <a:solidFill>
              <a:srgbClr val="F6ECD5"/>
            </a:solidFill>
            <a:prstDash val="solid"/>
          </a:ln>
        </p:spPr>
        <p:txBody>
          <a:bodyPr/>
          <a:lstStyle/>
          <a:p>
            <a:endParaRPr lang="es-NI" sz="1350"/>
          </a:p>
        </p:txBody>
      </p:sp>
      <p:sp>
        <p:nvSpPr>
          <p:cNvPr id="11" name="Text 9"/>
          <p:cNvSpPr/>
          <p:nvPr/>
        </p:nvSpPr>
        <p:spPr>
          <a:xfrm>
            <a:off x="4581144" y="3346704"/>
            <a:ext cx="678942" cy="123444"/>
          </a:xfrm>
          <a:prstGeom prst="rect">
            <a:avLst/>
          </a:prstGeom>
          <a:noFill/>
          <a:ln/>
        </p:spPr>
        <p:txBody>
          <a:bodyPr wrap="square" lIns="0" tIns="0" rIns="0" bIns="0" rtlCol="0" anchor="ctr"/>
          <a:lstStyle/>
          <a:p>
            <a:pPr algn="ctr"/>
            <a:r>
              <a:rPr lang="en-US" sz="788" b="1" dirty="0">
                <a:solidFill>
                  <a:srgbClr val="0F4C5C"/>
                </a:solidFill>
              </a:rPr>
              <a:t>Entorno</a:t>
            </a:r>
            <a:endParaRPr lang="en-US" sz="788" dirty="0"/>
          </a:p>
        </p:txBody>
      </p:sp>
      <p:sp>
        <p:nvSpPr>
          <p:cNvPr id="12" name="Shape 10"/>
          <p:cNvSpPr/>
          <p:nvPr/>
        </p:nvSpPr>
        <p:spPr>
          <a:xfrm>
            <a:off x="5452110" y="3291840"/>
            <a:ext cx="685800" cy="260604"/>
          </a:xfrm>
          <a:prstGeom prst="roundRect">
            <a:avLst>
              <a:gd name="adj" fmla="val 21053"/>
            </a:avLst>
          </a:prstGeom>
          <a:solidFill>
            <a:srgbClr val="F8E1DE"/>
          </a:solidFill>
          <a:ln w="12700">
            <a:solidFill>
              <a:srgbClr val="F8E1DE"/>
            </a:solidFill>
            <a:prstDash val="solid"/>
          </a:ln>
        </p:spPr>
        <p:txBody>
          <a:bodyPr/>
          <a:lstStyle/>
          <a:p>
            <a:endParaRPr lang="es-NI" sz="1350"/>
          </a:p>
        </p:txBody>
      </p:sp>
      <p:sp>
        <p:nvSpPr>
          <p:cNvPr id="13" name="Text 11"/>
          <p:cNvSpPr/>
          <p:nvPr/>
        </p:nvSpPr>
        <p:spPr>
          <a:xfrm>
            <a:off x="5506974" y="3346704"/>
            <a:ext cx="576072" cy="123444"/>
          </a:xfrm>
          <a:prstGeom prst="rect">
            <a:avLst/>
          </a:prstGeom>
          <a:noFill/>
          <a:ln/>
        </p:spPr>
        <p:txBody>
          <a:bodyPr wrap="square" lIns="0" tIns="0" rIns="0" bIns="0" rtlCol="0" anchor="ctr"/>
          <a:lstStyle/>
          <a:p>
            <a:pPr algn="ctr"/>
            <a:r>
              <a:rPr lang="en-US" sz="788" b="1" dirty="0">
                <a:solidFill>
                  <a:srgbClr val="0F4C5C"/>
                </a:solidFill>
              </a:rPr>
              <a:t>Crisis</a:t>
            </a:r>
            <a:endParaRPr lang="en-US" sz="788" dirty="0"/>
          </a:p>
        </p:txBody>
      </p:sp>
      <p:sp>
        <p:nvSpPr>
          <p:cNvPr id="14" name="Shape 12"/>
          <p:cNvSpPr/>
          <p:nvPr/>
        </p:nvSpPr>
        <p:spPr>
          <a:xfrm>
            <a:off x="6275070" y="3291840"/>
            <a:ext cx="1165860" cy="260604"/>
          </a:xfrm>
          <a:prstGeom prst="roundRect">
            <a:avLst>
              <a:gd name="adj" fmla="val 21053"/>
            </a:avLst>
          </a:prstGeom>
          <a:solidFill>
            <a:srgbClr val="E4F0E5"/>
          </a:solidFill>
          <a:ln w="12700">
            <a:solidFill>
              <a:srgbClr val="E4F0E5"/>
            </a:solidFill>
            <a:prstDash val="solid"/>
          </a:ln>
        </p:spPr>
        <p:txBody>
          <a:bodyPr/>
          <a:lstStyle/>
          <a:p>
            <a:endParaRPr lang="es-NI" sz="1350"/>
          </a:p>
        </p:txBody>
      </p:sp>
      <p:sp>
        <p:nvSpPr>
          <p:cNvPr id="15" name="Text 13"/>
          <p:cNvSpPr/>
          <p:nvPr/>
        </p:nvSpPr>
        <p:spPr>
          <a:xfrm>
            <a:off x="6329934" y="3346704"/>
            <a:ext cx="1056132" cy="123444"/>
          </a:xfrm>
          <a:prstGeom prst="rect">
            <a:avLst/>
          </a:prstGeom>
          <a:noFill/>
          <a:ln/>
        </p:spPr>
        <p:txBody>
          <a:bodyPr wrap="square" lIns="0" tIns="0" rIns="0" bIns="0" rtlCol="0" anchor="ctr"/>
          <a:lstStyle/>
          <a:p>
            <a:pPr algn="ctr"/>
            <a:r>
              <a:rPr lang="en-US" sz="788" b="1" dirty="0">
                <a:solidFill>
                  <a:srgbClr val="0F4C5C"/>
                </a:solidFill>
              </a:rPr>
              <a:t>Sostenibilidad</a:t>
            </a:r>
            <a:endParaRPr lang="en-US" sz="788" dirty="0"/>
          </a:p>
        </p:txBody>
      </p:sp>
      <p:sp>
        <p:nvSpPr>
          <p:cNvPr id="16" name="Text 14"/>
          <p:cNvSpPr/>
          <p:nvPr/>
        </p:nvSpPr>
        <p:spPr>
          <a:xfrm>
            <a:off x="3415284" y="3909060"/>
            <a:ext cx="3977640" cy="219456"/>
          </a:xfrm>
          <a:prstGeom prst="rect">
            <a:avLst/>
          </a:prstGeom>
          <a:noFill/>
          <a:ln/>
        </p:spPr>
        <p:txBody>
          <a:bodyPr wrap="square" lIns="0" tIns="0" rIns="0" bIns="0" rtlCol="0" anchor="ctr"/>
          <a:lstStyle/>
          <a:p>
            <a:r>
              <a:rPr lang="en-US" sz="1200" b="1" dirty="0">
                <a:solidFill>
                  <a:srgbClr val="23323A"/>
                </a:solidFill>
              </a:rPr>
              <a:t>Diplomado en Gestión de Riesgos de las Cooperativas</a:t>
            </a:r>
            <a:endParaRPr lang="en-US" sz="1200" dirty="0"/>
          </a:p>
        </p:txBody>
      </p:sp>
      <p:sp>
        <p:nvSpPr>
          <p:cNvPr id="17" name="Text 15"/>
          <p:cNvSpPr/>
          <p:nvPr/>
        </p:nvSpPr>
        <p:spPr>
          <a:xfrm>
            <a:off x="3415284" y="4162806"/>
            <a:ext cx="2468880" cy="171450"/>
          </a:xfrm>
          <a:prstGeom prst="rect">
            <a:avLst/>
          </a:prstGeom>
          <a:noFill/>
          <a:ln/>
        </p:spPr>
        <p:txBody>
          <a:bodyPr wrap="square" lIns="0" tIns="0" rIns="0" bIns="0" rtlCol="0" anchor="ctr"/>
          <a:lstStyle/>
          <a:p>
            <a:r>
              <a:rPr lang="en-US" sz="975" dirty="0">
                <a:solidFill>
                  <a:srgbClr val="66757F"/>
                </a:solidFill>
              </a:rPr>
              <a:t>Carga horaria de la sesión: 10 horas</a:t>
            </a:r>
            <a:endParaRPr lang="en-US" sz="975" dirty="0"/>
          </a:p>
        </p:txBody>
      </p:sp>
      <p:sp>
        <p:nvSpPr>
          <p:cNvPr id="18" name="Text 16"/>
          <p:cNvSpPr/>
          <p:nvPr/>
        </p:nvSpPr>
        <p:spPr>
          <a:xfrm>
            <a:off x="3415284" y="4389120"/>
            <a:ext cx="2811780" cy="171450"/>
          </a:xfrm>
          <a:prstGeom prst="rect">
            <a:avLst/>
          </a:prstGeom>
          <a:noFill/>
          <a:ln/>
        </p:spPr>
        <p:txBody>
          <a:bodyPr wrap="square" lIns="0" tIns="0" rIns="0" bIns="0" rtlCol="0" anchor="ctr"/>
          <a:lstStyle/>
          <a:p>
            <a:r>
              <a:rPr lang="en-US" sz="975" dirty="0">
                <a:solidFill>
                  <a:srgbClr val="66757F"/>
                </a:solidFill>
              </a:rPr>
              <a:t>ECLOF República Dominicana · UFHEC</a:t>
            </a:r>
            <a:endParaRPr lang="en-US" sz="9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Objetivo y resultados de aprendizaje</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Enfoque de la sesión dentro del Módulo IV del diplomado</a:t>
            </a:r>
            <a:endParaRPr lang="en-US" sz="788" dirty="0"/>
          </a:p>
        </p:txBody>
      </p:sp>
      <p:sp>
        <p:nvSpPr>
          <p:cNvPr id="4" name="Shape 2"/>
          <p:cNvSpPr/>
          <p:nvPr/>
        </p:nvSpPr>
        <p:spPr>
          <a:xfrm>
            <a:off x="480060" y="1783080"/>
            <a:ext cx="4080510" cy="3394710"/>
          </a:xfrm>
          <a:prstGeom prst="roundRect">
            <a:avLst>
              <a:gd name="adj" fmla="val 1616"/>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4697730" y="1783080"/>
            <a:ext cx="3963924" cy="3394710"/>
          </a:xfrm>
          <a:prstGeom prst="roundRect">
            <a:avLst>
              <a:gd name="adj" fmla="val 1616"/>
            </a:avLst>
          </a:prstGeom>
          <a:solidFill>
            <a:srgbClr val="FFFFFF"/>
          </a:solidFill>
          <a:ln w="12700">
            <a:solidFill>
              <a:srgbClr val="D8E0E5"/>
            </a:solidFill>
            <a:prstDash val="solid"/>
          </a:ln>
        </p:spPr>
        <p:txBody>
          <a:bodyPr/>
          <a:lstStyle/>
          <a:p>
            <a:endParaRPr lang="es-NI" sz="1350"/>
          </a:p>
        </p:txBody>
      </p:sp>
      <p:sp>
        <p:nvSpPr>
          <p:cNvPr id="6" name="Text 4"/>
          <p:cNvSpPr/>
          <p:nvPr/>
        </p:nvSpPr>
        <p:spPr>
          <a:xfrm>
            <a:off x="685800" y="2002536"/>
            <a:ext cx="1714500" cy="205740"/>
          </a:xfrm>
          <a:prstGeom prst="rect">
            <a:avLst/>
          </a:prstGeom>
          <a:noFill/>
          <a:ln/>
        </p:spPr>
        <p:txBody>
          <a:bodyPr wrap="square" lIns="0" tIns="0" rIns="0" bIns="0" rtlCol="0" anchor="ctr"/>
          <a:lstStyle/>
          <a:p>
            <a:r>
              <a:rPr lang="en-US" sz="1425" b="1" dirty="0">
                <a:solidFill>
                  <a:srgbClr val="0F4C5C"/>
                </a:solidFill>
              </a:rPr>
              <a:t>Objetivo del módulo</a:t>
            </a:r>
            <a:endParaRPr lang="en-US" sz="1425" dirty="0"/>
          </a:p>
        </p:txBody>
      </p:sp>
      <p:sp>
        <p:nvSpPr>
          <p:cNvPr id="7" name="Text 5"/>
          <p:cNvSpPr/>
          <p:nvPr/>
        </p:nvSpPr>
        <p:spPr>
          <a:xfrm>
            <a:off x="685800" y="2283714"/>
            <a:ext cx="3429000" cy="562356"/>
          </a:xfrm>
          <a:prstGeom prst="rect">
            <a:avLst/>
          </a:prstGeom>
          <a:noFill/>
          <a:ln/>
        </p:spPr>
        <p:txBody>
          <a:bodyPr wrap="square" lIns="0" tIns="0" rIns="0" bIns="0" rtlCol="0" anchor="ctr"/>
          <a:lstStyle/>
          <a:p>
            <a:r>
              <a:rPr lang="en-US" sz="1725" b="1" dirty="0">
                <a:solidFill>
                  <a:srgbClr val="23323A"/>
                </a:solidFill>
              </a:rPr>
              <a:t>Comprender el impacto del entorno y la comunicación en el riesgo cooperativo.</a:t>
            </a:r>
            <a:endParaRPr lang="en-US" sz="1725" dirty="0"/>
          </a:p>
        </p:txBody>
      </p:sp>
      <p:sp>
        <p:nvSpPr>
          <p:cNvPr id="8" name="Text 6"/>
          <p:cNvSpPr/>
          <p:nvPr/>
        </p:nvSpPr>
        <p:spPr>
          <a:xfrm>
            <a:off x="4903470" y="2002536"/>
            <a:ext cx="2400300" cy="192024"/>
          </a:xfrm>
          <a:prstGeom prst="rect">
            <a:avLst/>
          </a:prstGeom>
          <a:noFill/>
          <a:ln/>
        </p:spPr>
        <p:txBody>
          <a:bodyPr wrap="square" lIns="0" tIns="0" rIns="0" bIns="0" rtlCol="0" anchor="ctr"/>
          <a:lstStyle/>
          <a:p>
            <a:r>
              <a:rPr lang="en-US" sz="1425" b="1" dirty="0">
                <a:solidFill>
                  <a:srgbClr val="0F4C5C"/>
                </a:solidFill>
              </a:rPr>
              <a:t>Resultados esperados en la sesión</a:t>
            </a:r>
            <a:endParaRPr lang="en-US" sz="1425" dirty="0"/>
          </a:p>
        </p:txBody>
      </p:sp>
      <p:sp>
        <p:nvSpPr>
          <p:cNvPr id="9" name="Text 7"/>
          <p:cNvSpPr/>
          <p:nvPr/>
        </p:nvSpPr>
        <p:spPr>
          <a:xfrm>
            <a:off x="4869180" y="2283714"/>
            <a:ext cx="3394710" cy="25374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Valorar la comunicación como factor de riesgo.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Identificar señales del entorno que pueden afectar la confianza del socio.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Analizar cómo un incidente operativo puede escalar a crisis reputacional.</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Reconocer respuestas institucionales básicas para contener conflictos y crisis.</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¿Por qué este tema importa en una cooperativa?</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reputación no es un asunto accesorio; es parte de la gestión integral del riesgo.</a:t>
            </a:r>
            <a:endParaRPr lang="en-US" sz="788" dirty="0"/>
          </a:p>
        </p:txBody>
      </p:sp>
      <p:sp>
        <p:nvSpPr>
          <p:cNvPr id="4" name="Shape 2"/>
          <p:cNvSpPr/>
          <p:nvPr/>
        </p:nvSpPr>
        <p:spPr>
          <a:xfrm>
            <a:off x="54864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720090" y="2194560"/>
            <a:ext cx="1783080" cy="342900"/>
          </a:xfrm>
          <a:prstGeom prst="roundRect">
            <a:avLst>
              <a:gd name="adj" fmla="val 14000"/>
            </a:avLst>
          </a:prstGeom>
          <a:solidFill>
            <a:srgbClr val="DDECEE"/>
          </a:solidFill>
          <a:ln w="12700">
            <a:solidFill>
              <a:srgbClr val="DDECEE"/>
            </a:solidFill>
            <a:prstDash val="solid"/>
          </a:ln>
        </p:spPr>
        <p:txBody>
          <a:bodyPr/>
          <a:lstStyle/>
          <a:p>
            <a:endParaRPr lang="es-NI" sz="1350"/>
          </a:p>
        </p:txBody>
      </p:sp>
      <p:sp>
        <p:nvSpPr>
          <p:cNvPr id="6" name="Text 4"/>
          <p:cNvSpPr/>
          <p:nvPr/>
        </p:nvSpPr>
        <p:spPr>
          <a:xfrm>
            <a:off x="788670" y="2269998"/>
            <a:ext cx="1645920" cy="164592"/>
          </a:xfrm>
          <a:prstGeom prst="rect">
            <a:avLst/>
          </a:prstGeom>
          <a:noFill/>
          <a:ln/>
        </p:spPr>
        <p:txBody>
          <a:bodyPr wrap="square" lIns="0" tIns="0" rIns="0" bIns="0" rtlCol="0" anchor="ctr"/>
          <a:lstStyle/>
          <a:p>
            <a:pPr algn="ctr"/>
            <a:r>
              <a:rPr lang="en-US" sz="1125" b="1" dirty="0">
                <a:solidFill>
                  <a:srgbClr val="0F4C5C"/>
                </a:solidFill>
              </a:rPr>
              <a:t>La cooperativa administra confianza</a:t>
            </a:r>
            <a:endParaRPr lang="en-US" sz="1125" dirty="0"/>
          </a:p>
        </p:txBody>
      </p:sp>
      <p:sp>
        <p:nvSpPr>
          <p:cNvPr id="7" name="Text 5"/>
          <p:cNvSpPr/>
          <p:nvPr/>
        </p:nvSpPr>
        <p:spPr>
          <a:xfrm>
            <a:off x="720090" y="2777490"/>
            <a:ext cx="1783080" cy="1817370"/>
          </a:xfrm>
          <a:prstGeom prst="rect">
            <a:avLst/>
          </a:prstGeom>
          <a:noFill/>
          <a:ln/>
        </p:spPr>
        <p:txBody>
          <a:bodyPr wrap="square" lIns="476" tIns="476" rIns="476" bIns="476" rtlCol="0" anchor="ctr"/>
          <a:lstStyle/>
          <a:p>
            <a:r>
              <a:rPr lang="en-US" sz="1275" dirty="0">
                <a:solidFill>
                  <a:srgbClr val="23323A"/>
                </a:solidFill>
              </a:rPr>
              <a:t>El socio no solo evalúa productos y tasas; también observa transparencia, cercanía y coherencia institucional.</a:t>
            </a:r>
            <a:endParaRPr lang="en-US" sz="1275" dirty="0"/>
          </a:p>
        </p:txBody>
      </p:sp>
      <p:sp>
        <p:nvSpPr>
          <p:cNvPr id="8" name="Shape 6"/>
          <p:cNvSpPr/>
          <p:nvPr/>
        </p:nvSpPr>
        <p:spPr>
          <a:xfrm>
            <a:off x="305181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9" name="Shape 7"/>
          <p:cNvSpPr/>
          <p:nvPr/>
        </p:nvSpPr>
        <p:spPr>
          <a:xfrm>
            <a:off x="3223260" y="2194560"/>
            <a:ext cx="1783080" cy="342900"/>
          </a:xfrm>
          <a:prstGeom prst="roundRect">
            <a:avLst>
              <a:gd name="adj" fmla="val 14000"/>
            </a:avLst>
          </a:prstGeom>
          <a:solidFill>
            <a:srgbClr val="F6ECD5"/>
          </a:solidFill>
          <a:ln w="12700">
            <a:solidFill>
              <a:srgbClr val="F6ECD5"/>
            </a:solidFill>
            <a:prstDash val="solid"/>
          </a:ln>
        </p:spPr>
        <p:txBody>
          <a:bodyPr/>
          <a:lstStyle/>
          <a:p>
            <a:endParaRPr lang="es-NI" sz="1350"/>
          </a:p>
        </p:txBody>
      </p:sp>
      <p:sp>
        <p:nvSpPr>
          <p:cNvPr id="10" name="Text 8"/>
          <p:cNvSpPr/>
          <p:nvPr/>
        </p:nvSpPr>
        <p:spPr>
          <a:xfrm>
            <a:off x="3291840" y="2269998"/>
            <a:ext cx="1645920" cy="164592"/>
          </a:xfrm>
          <a:prstGeom prst="rect">
            <a:avLst/>
          </a:prstGeom>
          <a:noFill/>
          <a:ln/>
        </p:spPr>
        <p:txBody>
          <a:bodyPr wrap="square" lIns="0" tIns="0" rIns="0" bIns="0" rtlCol="0" anchor="ctr"/>
          <a:lstStyle/>
          <a:p>
            <a:pPr algn="ctr"/>
            <a:r>
              <a:rPr lang="en-US" sz="1125" b="1" dirty="0">
                <a:solidFill>
                  <a:srgbClr val="0F4C5C"/>
                </a:solidFill>
              </a:rPr>
              <a:t>Los problemas pequeños pueden escalar</a:t>
            </a:r>
            <a:endParaRPr lang="en-US" sz="1125" dirty="0"/>
          </a:p>
        </p:txBody>
      </p:sp>
      <p:sp>
        <p:nvSpPr>
          <p:cNvPr id="11" name="Text 9"/>
          <p:cNvSpPr/>
          <p:nvPr/>
        </p:nvSpPr>
        <p:spPr>
          <a:xfrm>
            <a:off x="3223260" y="2777490"/>
            <a:ext cx="1783080" cy="1817370"/>
          </a:xfrm>
          <a:prstGeom prst="rect">
            <a:avLst/>
          </a:prstGeom>
          <a:noFill/>
          <a:ln/>
        </p:spPr>
        <p:txBody>
          <a:bodyPr wrap="square" lIns="476" tIns="476" rIns="476" bIns="476" rtlCol="0" anchor="ctr"/>
          <a:lstStyle/>
          <a:p>
            <a:r>
              <a:rPr lang="en-US" sz="1275" dirty="0">
                <a:solidFill>
                  <a:srgbClr val="23323A"/>
                </a:solidFill>
              </a:rPr>
              <a:t>Una falla operativa o una mala atención, si se comunica mal, puede convertirse en rumor, conflicto o retiro de confianza.</a:t>
            </a:r>
            <a:endParaRPr lang="en-US" sz="1275" dirty="0"/>
          </a:p>
        </p:txBody>
      </p:sp>
      <p:sp>
        <p:nvSpPr>
          <p:cNvPr id="12" name="Shape 10"/>
          <p:cNvSpPr/>
          <p:nvPr/>
        </p:nvSpPr>
        <p:spPr>
          <a:xfrm>
            <a:off x="5554980" y="1988820"/>
            <a:ext cx="2125980" cy="2983230"/>
          </a:xfrm>
          <a:prstGeom prst="roundRect">
            <a:avLst>
              <a:gd name="adj" fmla="val 2581"/>
            </a:avLst>
          </a:prstGeom>
          <a:solidFill>
            <a:srgbClr val="FFFFFF"/>
          </a:solidFill>
          <a:ln w="12700">
            <a:solidFill>
              <a:srgbClr val="D8E0E5"/>
            </a:solidFill>
            <a:prstDash val="solid"/>
          </a:ln>
        </p:spPr>
        <p:txBody>
          <a:bodyPr/>
          <a:lstStyle/>
          <a:p>
            <a:endParaRPr lang="es-NI" sz="1350"/>
          </a:p>
        </p:txBody>
      </p:sp>
      <p:sp>
        <p:nvSpPr>
          <p:cNvPr id="13" name="Shape 11"/>
          <p:cNvSpPr/>
          <p:nvPr/>
        </p:nvSpPr>
        <p:spPr>
          <a:xfrm>
            <a:off x="5726430" y="2194560"/>
            <a:ext cx="1783080" cy="342900"/>
          </a:xfrm>
          <a:prstGeom prst="roundRect">
            <a:avLst>
              <a:gd name="adj" fmla="val 14000"/>
            </a:avLst>
          </a:prstGeom>
          <a:solidFill>
            <a:srgbClr val="E4F0E5"/>
          </a:solidFill>
          <a:ln w="12700">
            <a:solidFill>
              <a:srgbClr val="E4F0E5"/>
            </a:solidFill>
            <a:prstDash val="solid"/>
          </a:ln>
        </p:spPr>
        <p:txBody>
          <a:bodyPr/>
          <a:lstStyle/>
          <a:p>
            <a:endParaRPr lang="es-NI" sz="1350"/>
          </a:p>
        </p:txBody>
      </p:sp>
      <p:sp>
        <p:nvSpPr>
          <p:cNvPr id="14" name="Text 12"/>
          <p:cNvSpPr/>
          <p:nvPr/>
        </p:nvSpPr>
        <p:spPr>
          <a:xfrm>
            <a:off x="5795010" y="2269998"/>
            <a:ext cx="1645920" cy="164592"/>
          </a:xfrm>
          <a:prstGeom prst="rect">
            <a:avLst/>
          </a:prstGeom>
          <a:noFill/>
          <a:ln/>
        </p:spPr>
        <p:txBody>
          <a:bodyPr wrap="square" lIns="0" tIns="0" rIns="0" bIns="0" rtlCol="0" anchor="ctr"/>
          <a:lstStyle/>
          <a:p>
            <a:pPr algn="ctr"/>
            <a:r>
              <a:rPr lang="en-US" sz="1125" b="1" dirty="0">
                <a:solidFill>
                  <a:srgbClr val="0F4C5C"/>
                </a:solidFill>
              </a:rPr>
              <a:t>La reputación impacta la sostenibilidad</a:t>
            </a:r>
            <a:endParaRPr lang="en-US" sz="1125" dirty="0"/>
          </a:p>
        </p:txBody>
      </p:sp>
      <p:sp>
        <p:nvSpPr>
          <p:cNvPr id="15" name="Text 13"/>
          <p:cNvSpPr/>
          <p:nvPr/>
        </p:nvSpPr>
        <p:spPr>
          <a:xfrm>
            <a:off x="5726430" y="2777490"/>
            <a:ext cx="1783080" cy="1817370"/>
          </a:xfrm>
          <a:prstGeom prst="rect">
            <a:avLst/>
          </a:prstGeom>
          <a:noFill/>
          <a:ln/>
        </p:spPr>
        <p:txBody>
          <a:bodyPr wrap="square" lIns="476" tIns="476" rIns="476" bIns="476" rtlCol="0" anchor="ctr"/>
          <a:lstStyle/>
          <a:p>
            <a:r>
              <a:rPr lang="en-US" sz="1275" dirty="0">
                <a:solidFill>
                  <a:srgbClr val="23323A"/>
                </a:solidFill>
              </a:rPr>
              <a:t>Afecta captación, permanencia del socio, relación con la comunidad y legitimidad de la cooperativa.</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¿Qué es el riesgo reputacional?</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Definición operativa para el contexto cooperativo</a:t>
            </a:r>
            <a:endParaRPr lang="en-US" sz="788" dirty="0"/>
          </a:p>
        </p:txBody>
      </p:sp>
      <p:sp>
        <p:nvSpPr>
          <p:cNvPr id="4" name="Shape 2"/>
          <p:cNvSpPr/>
          <p:nvPr/>
        </p:nvSpPr>
        <p:spPr>
          <a:xfrm>
            <a:off x="582930" y="1920240"/>
            <a:ext cx="7955280" cy="857250"/>
          </a:xfrm>
          <a:prstGeom prst="roundRect">
            <a:avLst>
              <a:gd name="adj" fmla="val 5600"/>
            </a:avLst>
          </a:prstGeom>
          <a:solidFill>
            <a:srgbClr val="0F4C5C"/>
          </a:solidFill>
          <a:ln w="12700">
            <a:solidFill>
              <a:srgbClr val="0F4C5C"/>
            </a:solidFill>
            <a:prstDash val="solid"/>
          </a:ln>
        </p:spPr>
        <p:txBody>
          <a:bodyPr/>
          <a:lstStyle/>
          <a:p>
            <a:endParaRPr lang="es-NI" sz="1350"/>
          </a:p>
        </p:txBody>
      </p:sp>
      <p:sp>
        <p:nvSpPr>
          <p:cNvPr id="5" name="Text 3"/>
          <p:cNvSpPr/>
          <p:nvPr/>
        </p:nvSpPr>
        <p:spPr>
          <a:xfrm>
            <a:off x="809244" y="2160270"/>
            <a:ext cx="7509510" cy="377190"/>
          </a:xfrm>
          <a:prstGeom prst="rect">
            <a:avLst/>
          </a:prstGeom>
          <a:noFill/>
          <a:ln/>
        </p:spPr>
        <p:txBody>
          <a:bodyPr wrap="square" lIns="191" tIns="191" rIns="191" bIns="191" rtlCol="0" anchor="ctr"/>
          <a:lstStyle/>
          <a:p>
            <a:pPr algn="ctr"/>
            <a:r>
              <a:rPr lang="en-US" sz="1650" b="1" dirty="0">
                <a:solidFill>
                  <a:srgbClr val="FFFFFF"/>
                </a:solidFill>
              </a:rPr>
              <a:t>Es la posibilidad de que una percepción negativa sobre la cooperativa afecte la confianza de socios, comunidad, aliados o reguladores, generando impactos financieros, operativos o estratégicos.</a:t>
            </a:r>
            <a:endParaRPr lang="en-US" sz="1650" dirty="0"/>
          </a:p>
        </p:txBody>
      </p:sp>
      <p:sp>
        <p:nvSpPr>
          <p:cNvPr id="6" name="Text 4"/>
          <p:cNvSpPr/>
          <p:nvPr/>
        </p:nvSpPr>
        <p:spPr>
          <a:xfrm>
            <a:off x="651510" y="3106674"/>
            <a:ext cx="1508760" cy="192024"/>
          </a:xfrm>
          <a:prstGeom prst="rect">
            <a:avLst/>
          </a:prstGeom>
          <a:noFill/>
          <a:ln/>
        </p:spPr>
        <p:txBody>
          <a:bodyPr wrap="square" lIns="0" tIns="0" rIns="0" bIns="0" rtlCol="0" anchor="ctr"/>
          <a:lstStyle/>
          <a:p>
            <a:r>
              <a:rPr lang="en-US" sz="1350" b="1" dirty="0">
                <a:solidFill>
                  <a:srgbClr val="0F4C5C"/>
                </a:solidFill>
              </a:rPr>
              <a:t>Puede originarse por:</a:t>
            </a:r>
            <a:endParaRPr lang="en-US" sz="1350" dirty="0"/>
          </a:p>
        </p:txBody>
      </p:sp>
      <p:sp>
        <p:nvSpPr>
          <p:cNvPr id="7" name="Text 5"/>
          <p:cNvSpPr/>
          <p:nvPr/>
        </p:nvSpPr>
        <p:spPr>
          <a:xfrm>
            <a:off x="685800" y="3367278"/>
            <a:ext cx="3771900" cy="15087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Mala atención o trato inadecuado al socio.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Mensajes contradictorios o ausencia de información.</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Conflictos internos visibles hacia afuera.</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Errores operativos, tecnológicos o decisiones poco transparentes.</a:t>
            </a:r>
            <a:endParaRPr lang="en-US" sz="1350" dirty="0"/>
          </a:p>
        </p:txBody>
      </p:sp>
      <p:sp>
        <p:nvSpPr>
          <p:cNvPr id="8" name="Text 6"/>
          <p:cNvSpPr/>
          <p:nvPr/>
        </p:nvSpPr>
        <p:spPr>
          <a:xfrm>
            <a:off x="4937760" y="3106674"/>
            <a:ext cx="1371600" cy="192024"/>
          </a:xfrm>
          <a:prstGeom prst="rect">
            <a:avLst/>
          </a:prstGeom>
          <a:noFill/>
          <a:ln/>
        </p:spPr>
        <p:txBody>
          <a:bodyPr wrap="square" lIns="0" tIns="0" rIns="0" bIns="0" rtlCol="0" anchor="ctr"/>
          <a:lstStyle/>
          <a:p>
            <a:r>
              <a:rPr lang="en-US" sz="1350" b="1" dirty="0">
                <a:solidFill>
                  <a:srgbClr val="0F4C5C"/>
                </a:solidFill>
              </a:rPr>
              <a:t>Importante:</a:t>
            </a:r>
            <a:endParaRPr lang="en-US" sz="1350" dirty="0"/>
          </a:p>
        </p:txBody>
      </p:sp>
      <p:sp>
        <p:nvSpPr>
          <p:cNvPr id="9" name="Text 7"/>
          <p:cNvSpPr/>
          <p:nvPr/>
        </p:nvSpPr>
        <p:spPr>
          <a:xfrm>
            <a:off x="4937760" y="3367278"/>
            <a:ext cx="3429000" cy="1508760"/>
          </a:xfrm>
          <a:prstGeom prst="rect">
            <a:avLst/>
          </a:prstGeom>
          <a:noFill/>
          <a:ln/>
        </p:spPr>
        <p:txBody>
          <a:bodyPr wrap="square" lIns="476" tIns="476" rIns="476" bIns="476" rtlCol="0" anchor="t">
            <a:normAutofit/>
          </a:bodyPr>
          <a:lstStyle/>
          <a:p>
            <a:pPr marL="133350" indent="-133350">
              <a:buSzPct val="100000"/>
              <a:buChar char="•"/>
            </a:pPr>
            <a:r>
              <a:rPr lang="en-US" sz="1350" dirty="0">
                <a:solidFill>
                  <a:srgbClr val="23323A"/>
                </a:solidFill>
                <a:latin typeface="Aptos" pitchFamily="34" charset="0"/>
                <a:ea typeface="Aptos" pitchFamily="34" charset="-122"/>
                <a:cs typeface="Aptos" pitchFamily="34" charset="-120"/>
              </a:rPr>
              <a:t>No siempre nace en comunicación; muchas veces nace en operación o en gobierno.</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Se activa cuando el problema comienza a afectar la percepción y la confianza.</a:t>
            </a:r>
            <a:endParaRPr lang="en-US" sz="1350" dirty="0"/>
          </a:p>
          <a:p>
            <a:pPr marL="133350" indent="-133350">
              <a:buSzPct val="100000"/>
              <a:buChar char="•"/>
            </a:pPr>
            <a:r>
              <a:rPr lang="en-US" sz="1350" dirty="0">
                <a:solidFill>
                  <a:srgbClr val="23323A"/>
                </a:solidFill>
                <a:latin typeface="Aptos" pitchFamily="34" charset="0"/>
                <a:ea typeface="Aptos" pitchFamily="34" charset="-122"/>
                <a:cs typeface="Aptos" pitchFamily="34" charset="-120"/>
              </a:rPr>
              <a:t>El silencio institucional puede acelerar su escalamiento.</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Principales fuentes del riesgo reputacional</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Mapa simple de factores que pueden erosionar la confianza del socio</a:t>
            </a:r>
            <a:endParaRPr lang="en-US" sz="788" dirty="0"/>
          </a:p>
        </p:txBody>
      </p:sp>
      <p:sp>
        <p:nvSpPr>
          <p:cNvPr id="4" name="Shape 2"/>
          <p:cNvSpPr/>
          <p:nvPr/>
        </p:nvSpPr>
        <p:spPr>
          <a:xfrm>
            <a:off x="58293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5" name="Shape 3"/>
          <p:cNvSpPr/>
          <p:nvPr/>
        </p:nvSpPr>
        <p:spPr>
          <a:xfrm>
            <a:off x="685800" y="2160270"/>
            <a:ext cx="1817370" cy="240030"/>
          </a:xfrm>
          <a:prstGeom prst="roundRect">
            <a:avLst>
              <a:gd name="adj" fmla="val 14286"/>
            </a:avLst>
          </a:prstGeom>
          <a:solidFill>
            <a:srgbClr val="DDECEE"/>
          </a:solidFill>
          <a:ln w="12700">
            <a:solidFill>
              <a:srgbClr val="DDECEE"/>
            </a:solidFill>
            <a:prstDash val="solid"/>
          </a:ln>
        </p:spPr>
        <p:txBody>
          <a:bodyPr/>
          <a:lstStyle/>
          <a:p>
            <a:endParaRPr lang="es-NI" sz="1350"/>
          </a:p>
        </p:txBody>
      </p:sp>
      <p:sp>
        <p:nvSpPr>
          <p:cNvPr id="6" name="Text 4"/>
          <p:cNvSpPr/>
          <p:nvPr/>
        </p:nvSpPr>
        <p:spPr>
          <a:xfrm>
            <a:off x="733806" y="2208276"/>
            <a:ext cx="1700784" cy="109728"/>
          </a:xfrm>
          <a:prstGeom prst="rect">
            <a:avLst/>
          </a:prstGeom>
          <a:noFill/>
          <a:ln/>
        </p:spPr>
        <p:txBody>
          <a:bodyPr wrap="square" lIns="0" tIns="0" rIns="0" bIns="0" rtlCol="0" anchor="ctr"/>
          <a:lstStyle/>
          <a:p>
            <a:pPr algn="ctr"/>
            <a:r>
              <a:rPr lang="en-US" sz="938" b="1" dirty="0">
                <a:solidFill>
                  <a:srgbClr val="0F4C5C"/>
                </a:solidFill>
              </a:rPr>
              <a:t>Servicio al socio</a:t>
            </a:r>
            <a:endParaRPr lang="en-US" sz="938" dirty="0"/>
          </a:p>
        </p:txBody>
      </p:sp>
      <p:sp>
        <p:nvSpPr>
          <p:cNvPr id="7" name="Text 5"/>
          <p:cNvSpPr/>
          <p:nvPr/>
        </p:nvSpPr>
        <p:spPr>
          <a:xfrm>
            <a:off x="706374" y="2482596"/>
            <a:ext cx="1748790" cy="562356"/>
          </a:xfrm>
          <a:prstGeom prst="rect">
            <a:avLst/>
          </a:prstGeom>
          <a:noFill/>
          <a:ln/>
        </p:spPr>
        <p:txBody>
          <a:bodyPr wrap="square" lIns="286" tIns="286" rIns="286" bIns="286" rtlCol="0" anchor="ctr"/>
          <a:lstStyle/>
          <a:p>
            <a:pPr algn="ctr"/>
            <a:r>
              <a:rPr lang="en-US" sz="1088" dirty="0">
                <a:solidFill>
                  <a:srgbClr val="23323A"/>
                </a:solidFill>
              </a:rPr>
              <a:t>Mala atención, cobros agresivos, promesas incumplidas.</a:t>
            </a:r>
            <a:endParaRPr lang="en-US" sz="1088" dirty="0"/>
          </a:p>
        </p:txBody>
      </p:sp>
      <p:sp>
        <p:nvSpPr>
          <p:cNvPr id="8" name="Shape 6"/>
          <p:cNvSpPr/>
          <p:nvPr/>
        </p:nvSpPr>
        <p:spPr>
          <a:xfrm>
            <a:off x="305181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9" name="Shape 7"/>
          <p:cNvSpPr/>
          <p:nvPr/>
        </p:nvSpPr>
        <p:spPr>
          <a:xfrm>
            <a:off x="3154680" y="2160270"/>
            <a:ext cx="1817370" cy="240030"/>
          </a:xfrm>
          <a:prstGeom prst="roundRect">
            <a:avLst>
              <a:gd name="adj" fmla="val 14286"/>
            </a:avLst>
          </a:prstGeom>
          <a:solidFill>
            <a:srgbClr val="F6ECD5"/>
          </a:solidFill>
          <a:ln w="12700">
            <a:solidFill>
              <a:srgbClr val="F6ECD5"/>
            </a:solidFill>
            <a:prstDash val="solid"/>
          </a:ln>
        </p:spPr>
        <p:txBody>
          <a:bodyPr/>
          <a:lstStyle/>
          <a:p>
            <a:endParaRPr lang="es-NI" sz="1350"/>
          </a:p>
        </p:txBody>
      </p:sp>
      <p:sp>
        <p:nvSpPr>
          <p:cNvPr id="10" name="Text 8"/>
          <p:cNvSpPr/>
          <p:nvPr/>
        </p:nvSpPr>
        <p:spPr>
          <a:xfrm>
            <a:off x="3202686" y="2208276"/>
            <a:ext cx="1700784" cy="109728"/>
          </a:xfrm>
          <a:prstGeom prst="rect">
            <a:avLst/>
          </a:prstGeom>
          <a:noFill/>
          <a:ln/>
        </p:spPr>
        <p:txBody>
          <a:bodyPr wrap="square" lIns="0" tIns="0" rIns="0" bIns="0" rtlCol="0" anchor="ctr"/>
          <a:lstStyle/>
          <a:p>
            <a:pPr algn="ctr"/>
            <a:r>
              <a:rPr lang="en-US" sz="938" b="1" dirty="0">
                <a:solidFill>
                  <a:srgbClr val="0F4C5C"/>
                </a:solidFill>
              </a:rPr>
              <a:t>Comunicación</a:t>
            </a:r>
            <a:endParaRPr lang="en-US" sz="938" dirty="0"/>
          </a:p>
        </p:txBody>
      </p:sp>
      <p:sp>
        <p:nvSpPr>
          <p:cNvPr id="11" name="Text 9"/>
          <p:cNvSpPr/>
          <p:nvPr/>
        </p:nvSpPr>
        <p:spPr>
          <a:xfrm>
            <a:off x="3175254" y="2482596"/>
            <a:ext cx="1748790" cy="562356"/>
          </a:xfrm>
          <a:prstGeom prst="rect">
            <a:avLst/>
          </a:prstGeom>
          <a:noFill/>
          <a:ln/>
        </p:spPr>
        <p:txBody>
          <a:bodyPr wrap="square" lIns="286" tIns="286" rIns="286" bIns="286" rtlCol="0" anchor="ctr"/>
          <a:lstStyle/>
          <a:p>
            <a:pPr algn="ctr"/>
            <a:r>
              <a:rPr lang="en-US" sz="1088" dirty="0">
                <a:solidFill>
                  <a:srgbClr val="23323A"/>
                </a:solidFill>
              </a:rPr>
              <a:t>Mensajes contradictorios, rumores, falta de vocería y silencio institucional.</a:t>
            </a:r>
            <a:endParaRPr lang="en-US" sz="1088" dirty="0"/>
          </a:p>
        </p:txBody>
      </p:sp>
      <p:sp>
        <p:nvSpPr>
          <p:cNvPr id="12" name="Shape 10"/>
          <p:cNvSpPr/>
          <p:nvPr/>
        </p:nvSpPr>
        <p:spPr>
          <a:xfrm>
            <a:off x="5520690" y="205740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13" name="Shape 11"/>
          <p:cNvSpPr/>
          <p:nvPr/>
        </p:nvSpPr>
        <p:spPr>
          <a:xfrm>
            <a:off x="5623560" y="2160270"/>
            <a:ext cx="1817370" cy="240030"/>
          </a:xfrm>
          <a:prstGeom prst="roundRect">
            <a:avLst>
              <a:gd name="adj" fmla="val 14286"/>
            </a:avLst>
          </a:prstGeom>
          <a:solidFill>
            <a:srgbClr val="F8E1DE"/>
          </a:solidFill>
          <a:ln w="12700">
            <a:solidFill>
              <a:srgbClr val="F8E1DE"/>
            </a:solidFill>
            <a:prstDash val="solid"/>
          </a:ln>
        </p:spPr>
        <p:txBody>
          <a:bodyPr/>
          <a:lstStyle/>
          <a:p>
            <a:endParaRPr lang="es-NI" sz="1350"/>
          </a:p>
        </p:txBody>
      </p:sp>
      <p:sp>
        <p:nvSpPr>
          <p:cNvPr id="14" name="Text 12"/>
          <p:cNvSpPr/>
          <p:nvPr/>
        </p:nvSpPr>
        <p:spPr>
          <a:xfrm>
            <a:off x="5671566" y="2208276"/>
            <a:ext cx="1700784" cy="109728"/>
          </a:xfrm>
          <a:prstGeom prst="rect">
            <a:avLst/>
          </a:prstGeom>
          <a:noFill/>
          <a:ln/>
        </p:spPr>
        <p:txBody>
          <a:bodyPr wrap="square" lIns="0" tIns="0" rIns="0" bIns="0" rtlCol="0" anchor="ctr"/>
          <a:lstStyle/>
          <a:p>
            <a:pPr algn="ctr"/>
            <a:r>
              <a:rPr lang="en-US" sz="938" b="1" dirty="0">
                <a:solidFill>
                  <a:srgbClr val="0F4C5C"/>
                </a:solidFill>
              </a:rPr>
              <a:t>Gobierno y ética</a:t>
            </a:r>
            <a:endParaRPr lang="en-US" sz="938" dirty="0"/>
          </a:p>
        </p:txBody>
      </p:sp>
      <p:sp>
        <p:nvSpPr>
          <p:cNvPr id="15" name="Text 13"/>
          <p:cNvSpPr/>
          <p:nvPr/>
        </p:nvSpPr>
        <p:spPr>
          <a:xfrm>
            <a:off x="5644134" y="2482596"/>
            <a:ext cx="1748790" cy="562356"/>
          </a:xfrm>
          <a:prstGeom prst="rect">
            <a:avLst/>
          </a:prstGeom>
          <a:noFill/>
          <a:ln/>
        </p:spPr>
        <p:txBody>
          <a:bodyPr wrap="square" lIns="286" tIns="286" rIns="286" bIns="286" rtlCol="0" anchor="ctr"/>
          <a:lstStyle/>
          <a:p>
            <a:pPr algn="ctr"/>
            <a:r>
              <a:rPr lang="en-US" sz="1088" dirty="0">
                <a:solidFill>
                  <a:srgbClr val="23323A"/>
                </a:solidFill>
              </a:rPr>
              <a:t>Conflictos de interés, decisiones opacas, favoritismos o incumplimientos.</a:t>
            </a:r>
            <a:endParaRPr lang="en-US" sz="1088" dirty="0"/>
          </a:p>
        </p:txBody>
      </p:sp>
      <p:sp>
        <p:nvSpPr>
          <p:cNvPr id="16" name="Shape 14"/>
          <p:cNvSpPr/>
          <p:nvPr/>
        </p:nvSpPr>
        <p:spPr>
          <a:xfrm>
            <a:off x="1817370" y="366903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17" name="Shape 15"/>
          <p:cNvSpPr/>
          <p:nvPr/>
        </p:nvSpPr>
        <p:spPr>
          <a:xfrm>
            <a:off x="1920240" y="3771900"/>
            <a:ext cx="1817370" cy="240030"/>
          </a:xfrm>
          <a:prstGeom prst="roundRect">
            <a:avLst>
              <a:gd name="adj" fmla="val 14286"/>
            </a:avLst>
          </a:prstGeom>
          <a:solidFill>
            <a:srgbClr val="E4F0E5"/>
          </a:solidFill>
          <a:ln w="12700">
            <a:solidFill>
              <a:srgbClr val="E4F0E5"/>
            </a:solidFill>
            <a:prstDash val="solid"/>
          </a:ln>
        </p:spPr>
        <p:txBody>
          <a:bodyPr/>
          <a:lstStyle/>
          <a:p>
            <a:endParaRPr lang="es-NI" sz="1350"/>
          </a:p>
        </p:txBody>
      </p:sp>
      <p:sp>
        <p:nvSpPr>
          <p:cNvPr id="18" name="Text 16"/>
          <p:cNvSpPr/>
          <p:nvPr/>
        </p:nvSpPr>
        <p:spPr>
          <a:xfrm>
            <a:off x="1968246" y="3819906"/>
            <a:ext cx="1700784" cy="109728"/>
          </a:xfrm>
          <a:prstGeom prst="rect">
            <a:avLst/>
          </a:prstGeom>
          <a:noFill/>
          <a:ln/>
        </p:spPr>
        <p:txBody>
          <a:bodyPr wrap="square" lIns="0" tIns="0" rIns="0" bIns="0" rtlCol="0" anchor="ctr"/>
          <a:lstStyle/>
          <a:p>
            <a:pPr algn="ctr"/>
            <a:r>
              <a:rPr lang="en-US" sz="938" b="1" dirty="0">
                <a:solidFill>
                  <a:srgbClr val="0F4C5C"/>
                </a:solidFill>
              </a:rPr>
              <a:t>Operación y tecnología</a:t>
            </a:r>
            <a:endParaRPr lang="en-US" sz="938" dirty="0"/>
          </a:p>
        </p:txBody>
      </p:sp>
      <p:sp>
        <p:nvSpPr>
          <p:cNvPr id="19" name="Text 17"/>
          <p:cNvSpPr/>
          <p:nvPr/>
        </p:nvSpPr>
        <p:spPr>
          <a:xfrm>
            <a:off x="1940814" y="4094226"/>
            <a:ext cx="1748790" cy="562356"/>
          </a:xfrm>
          <a:prstGeom prst="rect">
            <a:avLst/>
          </a:prstGeom>
          <a:noFill/>
          <a:ln/>
        </p:spPr>
        <p:txBody>
          <a:bodyPr wrap="square" lIns="286" tIns="286" rIns="286" bIns="286" rtlCol="0" anchor="ctr"/>
          <a:lstStyle/>
          <a:p>
            <a:pPr algn="ctr"/>
            <a:r>
              <a:rPr lang="en-US" sz="1088" dirty="0">
                <a:solidFill>
                  <a:srgbClr val="23323A"/>
                </a:solidFill>
              </a:rPr>
              <a:t>Errores de proceso, retrasos, fallas de sistema, manejo inadecuado de datos.</a:t>
            </a:r>
            <a:endParaRPr lang="en-US" sz="1088" dirty="0"/>
          </a:p>
        </p:txBody>
      </p:sp>
      <p:sp>
        <p:nvSpPr>
          <p:cNvPr id="20" name="Shape 18"/>
          <p:cNvSpPr/>
          <p:nvPr/>
        </p:nvSpPr>
        <p:spPr>
          <a:xfrm>
            <a:off x="4286250" y="3669030"/>
            <a:ext cx="2023110" cy="1131570"/>
          </a:xfrm>
          <a:prstGeom prst="roundRect">
            <a:avLst>
              <a:gd name="adj" fmla="val 3636"/>
            </a:avLst>
          </a:prstGeom>
          <a:solidFill>
            <a:srgbClr val="FFFFFF"/>
          </a:solidFill>
          <a:ln w="12700">
            <a:solidFill>
              <a:srgbClr val="D8E0E5"/>
            </a:solidFill>
            <a:prstDash val="solid"/>
          </a:ln>
        </p:spPr>
        <p:txBody>
          <a:bodyPr/>
          <a:lstStyle/>
          <a:p>
            <a:endParaRPr lang="es-NI" sz="1350"/>
          </a:p>
        </p:txBody>
      </p:sp>
      <p:sp>
        <p:nvSpPr>
          <p:cNvPr id="21" name="Shape 19"/>
          <p:cNvSpPr/>
          <p:nvPr/>
        </p:nvSpPr>
        <p:spPr>
          <a:xfrm>
            <a:off x="4389120" y="3771900"/>
            <a:ext cx="1817370" cy="240030"/>
          </a:xfrm>
          <a:prstGeom prst="roundRect">
            <a:avLst>
              <a:gd name="adj" fmla="val 14286"/>
            </a:avLst>
          </a:prstGeom>
          <a:solidFill>
            <a:srgbClr val="E8ECF8"/>
          </a:solidFill>
          <a:ln w="12700">
            <a:solidFill>
              <a:srgbClr val="E8ECF8"/>
            </a:solidFill>
            <a:prstDash val="solid"/>
          </a:ln>
        </p:spPr>
        <p:txBody>
          <a:bodyPr/>
          <a:lstStyle/>
          <a:p>
            <a:endParaRPr lang="es-NI" sz="1350"/>
          </a:p>
        </p:txBody>
      </p:sp>
      <p:sp>
        <p:nvSpPr>
          <p:cNvPr id="22" name="Text 20"/>
          <p:cNvSpPr/>
          <p:nvPr/>
        </p:nvSpPr>
        <p:spPr>
          <a:xfrm>
            <a:off x="4437126" y="3819906"/>
            <a:ext cx="1700784" cy="109728"/>
          </a:xfrm>
          <a:prstGeom prst="rect">
            <a:avLst/>
          </a:prstGeom>
          <a:noFill/>
          <a:ln/>
        </p:spPr>
        <p:txBody>
          <a:bodyPr wrap="square" lIns="0" tIns="0" rIns="0" bIns="0" rtlCol="0" anchor="ctr"/>
          <a:lstStyle/>
          <a:p>
            <a:pPr algn="ctr"/>
            <a:r>
              <a:rPr lang="en-US" sz="938" b="1" dirty="0">
                <a:solidFill>
                  <a:srgbClr val="0F4C5C"/>
                </a:solidFill>
              </a:rPr>
              <a:t>Entorno económico y social</a:t>
            </a:r>
            <a:endParaRPr lang="en-US" sz="938" dirty="0"/>
          </a:p>
        </p:txBody>
      </p:sp>
      <p:sp>
        <p:nvSpPr>
          <p:cNvPr id="23" name="Text 21"/>
          <p:cNvSpPr/>
          <p:nvPr/>
        </p:nvSpPr>
        <p:spPr>
          <a:xfrm>
            <a:off x="4409694" y="4094226"/>
            <a:ext cx="1748790" cy="562356"/>
          </a:xfrm>
          <a:prstGeom prst="rect">
            <a:avLst/>
          </a:prstGeom>
          <a:noFill/>
          <a:ln/>
        </p:spPr>
        <p:txBody>
          <a:bodyPr wrap="square" lIns="286" tIns="286" rIns="286" bIns="286" rtlCol="0" anchor="ctr"/>
          <a:lstStyle/>
          <a:p>
            <a:pPr algn="ctr"/>
            <a:r>
              <a:rPr lang="en-US" sz="1088" dirty="0">
                <a:solidFill>
                  <a:srgbClr val="23323A"/>
                </a:solidFill>
              </a:rPr>
              <a:t>Crisis económicas, presión comunitaria, redes sociales, cambios regulatorios.</a:t>
            </a:r>
            <a:endParaRPr lang="en-US" sz="108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Confianza del socio y comunicación</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Tres claves para proteger la reputación cooperativa</a:t>
            </a:r>
            <a:endParaRPr lang="en-US" sz="788" dirty="0"/>
          </a:p>
        </p:txBody>
      </p:sp>
      <p:sp>
        <p:nvSpPr>
          <p:cNvPr id="4" name="Shape 2"/>
          <p:cNvSpPr/>
          <p:nvPr/>
        </p:nvSpPr>
        <p:spPr>
          <a:xfrm>
            <a:off x="1268730" y="2023110"/>
            <a:ext cx="822960" cy="822960"/>
          </a:xfrm>
          <a:prstGeom prst="ellipse">
            <a:avLst/>
          </a:prstGeom>
          <a:solidFill>
            <a:srgbClr val="DDECEE"/>
          </a:solidFill>
          <a:ln w="12700">
            <a:solidFill>
              <a:srgbClr val="DDECEE"/>
            </a:solidFill>
            <a:prstDash val="solid"/>
          </a:ln>
        </p:spPr>
        <p:txBody>
          <a:bodyPr/>
          <a:lstStyle/>
          <a:p>
            <a:endParaRPr lang="es-NI" sz="1350"/>
          </a:p>
        </p:txBody>
      </p:sp>
      <p:sp>
        <p:nvSpPr>
          <p:cNvPr id="5" name="Text 3"/>
          <p:cNvSpPr/>
          <p:nvPr/>
        </p:nvSpPr>
        <p:spPr>
          <a:xfrm>
            <a:off x="1522476" y="2297430"/>
            <a:ext cx="308610" cy="150876"/>
          </a:xfrm>
          <a:prstGeom prst="rect">
            <a:avLst/>
          </a:prstGeom>
          <a:noFill/>
          <a:ln/>
        </p:spPr>
        <p:txBody>
          <a:bodyPr wrap="square" lIns="0" tIns="0" rIns="0" bIns="0" rtlCol="0" anchor="ctr"/>
          <a:lstStyle/>
          <a:p>
            <a:pPr algn="ctr"/>
            <a:r>
              <a:rPr lang="en-US" sz="1575" b="1" dirty="0">
                <a:solidFill>
                  <a:srgbClr val="0F4C5C"/>
                </a:solidFill>
              </a:rPr>
              <a:t>1</a:t>
            </a:r>
            <a:endParaRPr lang="en-US" sz="1575" dirty="0"/>
          </a:p>
        </p:txBody>
      </p:sp>
      <p:sp>
        <p:nvSpPr>
          <p:cNvPr id="6" name="Text 4"/>
          <p:cNvSpPr/>
          <p:nvPr/>
        </p:nvSpPr>
        <p:spPr>
          <a:xfrm>
            <a:off x="685800" y="2983230"/>
            <a:ext cx="1988820" cy="192024"/>
          </a:xfrm>
          <a:prstGeom prst="rect">
            <a:avLst/>
          </a:prstGeom>
          <a:noFill/>
          <a:ln/>
        </p:spPr>
        <p:txBody>
          <a:bodyPr wrap="square" lIns="0" tIns="0" rIns="0" bIns="0" rtlCol="0" anchor="ctr"/>
          <a:lstStyle/>
          <a:p>
            <a:pPr algn="ctr"/>
            <a:r>
              <a:rPr lang="en-US" sz="1425" b="1" dirty="0">
                <a:solidFill>
                  <a:srgbClr val="0F4C5C"/>
                </a:solidFill>
              </a:rPr>
              <a:t>Credibilidad</a:t>
            </a:r>
            <a:endParaRPr lang="en-US" sz="1425" dirty="0"/>
          </a:p>
        </p:txBody>
      </p:sp>
      <p:sp>
        <p:nvSpPr>
          <p:cNvPr id="7" name="Text 5"/>
          <p:cNvSpPr/>
          <p:nvPr/>
        </p:nvSpPr>
        <p:spPr>
          <a:xfrm>
            <a:off x="685800" y="3291840"/>
            <a:ext cx="1988820" cy="960120"/>
          </a:xfrm>
          <a:prstGeom prst="rect">
            <a:avLst/>
          </a:prstGeom>
          <a:noFill/>
          <a:ln/>
        </p:spPr>
        <p:txBody>
          <a:bodyPr wrap="square" lIns="476" tIns="476" rIns="476" bIns="476" rtlCol="0" anchor="ctr"/>
          <a:lstStyle/>
          <a:p>
            <a:pPr algn="ctr"/>
            <a:r>
              <a:rPr lang="en-US" sz="1275" dirty="0">
                <a:solidFill>
                  <a:srgbClr val="23323A"/>
                </a:solidFill>
              </a:rPr>
              <a:t>Lo que la cooperativa promete debe corresponder con lo que realmente hace.</a:t>
            </a:r>
            <a:endParaRPr lang="en-US" sz="1275" dirty="0"/>
          </a:p>
        </p:txBody>
      </p:sp>
      <p:sp>
        <p:nvSpPr>
          <p:cNvPr id="8" name="Shape 6"/>
          <p:cNvSpPr/>
          <p:nvPr/>
        </p:nvSpPr>
        <p:spPr>
          <a:xfrm>
            <a:off x="3566160" y="2023110"/>
            <a:ext cx="822960" cy="822960"/>
          </a:xfrm>
          <a:prstGeom prst="ellipse">
            <a:avLst/>
          </a:prstGeom>
          <a:solidFill>
            <a:srgbClr val="F6ECD5"/>
          </a:solidFill>
          <a:ln w="12700">
            <a:solidFill>
              <a:srgbClr val="F6ECD5"/>
            </a:solidFill>
            <a:prstDash val="solid"/>
          </a:ln>
        </p:spPr>
        <p:txBody>
          <a:bodyPr/>
          <a:lstStyle/>
          <a:p>
            <a:endParaRPr lang="es-NI" sz="1350"/>
          </a:p>
        </p:txBody>
      </p:sp>
      <p:sp>
        <p:nvSpPr>
          <p:cNvPr id="9" name="Text 7"/>
          <p:cNvSpPr/>
          <p:nvPr/>
        </p:nvSpPr>
        <p:spPr>
          <a:xfrm>
            <a:off x="3819906" y="2297430"/>
            <a:ext cx="308610" cy="150876"/>
          </a:xfrm>
          <a:prstGeom prst="rect">
            <a:avLst/>
          </a:prstGeom>
          <a:noFill/>
          <a:ln/>
        </p:spPr>
        <p:txBody>
          <a:bodyPr wrap="square" lIns="0" tIns="0" rIns="0" bIns="0" rtlCol="0" anchor="ctr"/>
          <a:lstStyle/>
          <a:p>
            <a:pPr algn="ctr"/>
            <a:r>
              <a:rPr lang="en-US" sz="1575" b="1" dirty="0">
                <a:solidFill>
                  <a:srgbClr val="0F4C5C"/>
                </a:solidFill>
              </a:rPr>
              <a:t>2</a:t>
            </a:r>
            <a:endParaRPr lang="en-US" sz="1575" dirty="0"/>
          </a:p>
        </p:txBody>
      </p:sp>
      <p:sp>
        <p:nvSpPr>
          <p:cNvPr id="10" name="Text 8"/>
          <p:cNvSpPr/>
          <p:nvPr/>
        </p:nvSpPr>
        <p:spPr>
          <a:xfrm>
            <a:off x="2983230" y="2983230"/>
            <a:ext cx="1988820" cy="192024"/>
          </a:xfrm>
          <a:prstGeom prst="rect">
            <a:avLst/>
          </a:prstGeom>
          <a:noFill/>
          <a:ln/>
        </p:spPr>
        <p:txBody>
          <a:bodyPr wrap="square" lIns="0" tIns="0" rIns="0" bIns="0" rtlCol="0" anchor="ctr"/>
          <a:lstStyle/>
          <a:p>
            <a:pPr algn="ctr"/>
            <a:r>
              <a:rPr lang="en-US" sz="1425" b="1" dirty="0">
                <a:solidFill>
                  <a:srgbClr val="0F4C5C"/>
                </a:solidFill>
              </a:rPr>
              <a:t>Cercanía</a:t>
            </a:r>
            <a:endParaRPr lang="en-US" sz="1425" dirty="0"/>
          </a:p>
        </p:txBody>
      </p:sp>
      <p:sp>
        <p:nvSpPr>
          <p:cNvPr id="11" name="Text 9"/>
          <p:cNvSpPr/>
          <p:nvPr/>
        </p:nvSpPr>
        <p:spPr>
          <a:xfrm>
            <a:off x="2983230" y="3291840"/>
            <a:ext cx="1988820" cy="960120"/>
          </a:xfrm>
          <a:prstGeom prst="rect">
            <a:avLst/>
          </a:prstGeom>
          <a:noFill/>
          <a:ln/>
        </p:spPr>
        <p:txBody>
          <a:bodyPr wrap="square" lIns="476" tIns="476" rIns="476" bIns="476" rtlCol="0" anchor="ctr"/>
          <a:lstStyle/>
          <a:p>
            <a:pPr algn="ctr"/>
            <a:r>
              <a:rPr lang="en-US" sz="1275" dirty="0">
                <a:solidFill>
                  <a:srgbClr val="23323A"/>
                </a:solidFill>
              </a:rPr>
              <a:t>El socio espera escucha, orientación y trato digno, especialmente cuando hay problemas.</a:t>
            </a:r>
            <a:endParaRPr lang="en-US" sz="1275" dirty="0"/>
          </a:p>
        </p:txBody>
      </p:sp>
      <p:sp>
        <p:nvSpPr>
          <p:cNvPr id="12" name="Shape 10"/>
          <p:cNvSpPr/>
          <p:nvPr/>
        </p:nvSpPr>
        <p:spPr>
          <a:xfrm>
            <a:off x="5863590" y="2023110"/>
            <a:ext cx="822960" cy="822960"/>
          </a:xfrm>
          <a:prstGeom prst="ellipse">
            <a:avLst/>
          </a:prstGeom>
          <a:solidFill>
            <a:srgbClr val="E4F0E5"/>
          </a:solidFill>
          <a:ln w="12700">
            <a:solidFill>
              <a:srgbClr val="E4F0E5"/>
            </a:solidFill>
            <a:prstDash val="solid"/>
          </a:ln>
        </p:spPr>
        <p:txBody>
          <a:bodyPr/>
          <a:lstStyle/>
          <a:p>
            <a:endParaRPr lang="es-NI" sz="1350"/>
          </a:p>
        </p:txBody>
      </p:sp>
      <p:sp>
        <p:nvSpPr>
          <p:cNvPr id="13" name="Text 11"/>
          <p:cNvSpPr/>
          <p:nvPr/>
        </p:nvSpPr>
        <p:spPr>
          <a:xfrm>
            <a:off x="6117336" y="2297430"/>
            <a:ext cx="308610" cy="150876"/>
          </a:xfrm>
          <a:prstGeom prst="rect">
            <a:avLst/>
          </a:prstGeom>
          <a:noFill/>
          <a:ln/>
        </p:spPr>
        <p:txBody>
          <a:bodyPr wrap="square" lIns="0" tIns="0" rIns="0" bIns="0" rtlCol="0" anchor="ctr"/>
          <a:lstStyle/>
          <a:p>
            <a:pPr algn="ctr"/>
            <a:r>
              <a:rPr lang="en-US" sz="1575" b="1" dirty="0">
                <a:solidFill>
                  <a:srgbClr val="0F4C5C"/>
                </a:solidFill>
              </a:rPr>
              <a:t>3</a:t>
            </a:r>
            <a:endParaRPr lang="en-US" sz="1575" dirty="0"/>
          </a:p>
        </p:txBody>
      </p:sp>
      <p:sp>
        <p:nvSpPr>
          <p:cNvPr id="14" name="Text 12"/>
          <p:cNvSpPr/>
          <p:nvPr/>
        </p:nvSpPr>
        <p:spPr>
          <a:xfrm>
            <a:off x="5280660" y="2983230"/>
            <a:ext cx="1988820" cy="192024"/>
          </a:xfrm>
          <a:prstGeom prst="rect">
            <a:avLst/>
          </a:prstGeom>
          <a:noFill/>
          <a:ln/>
        </p:spPr>
        <p:txBody>
          <a:bodyPr wrap="square" lIns="0" tIns="0" rIns="0" bIns="0" rtlCol="0" anchor="ctr"/>
          <a:lstStyle/>
          <a:p>
            <a:pPr algn="ctr"/>
            <a:r>
              <a:rPr lang="en-US" sz="1425" b="1" dirty="0">
                <a:solidFill>
                  <a:srgbClr val="0F4C5C"/>
                </a:solidFill>
              </a:rPr>
              <a:t>Consistencia</a:t>
            </a:r>
            <a:endParaRPr lang="en-US" sz="1425" dirty="0"/>
          </a:p>
        </p:txBody>
      </p:sp>
      <p:sp>
        <p:nvSpPr>
          <p:cNvPr id="15" name="Text 13"/>
          <p:cNvSpPr/>
          <p:nvPr/>
        </p:nvSpPr>
        <p:spPr>
          <a:xfrm>
            <a:off x="5280660" y="3291840"/>
            <a:ext cx="1988820" cy="960120"/>
          </a:xfrm>
          <a:prstGeom prst="rect">
            <a:avLst/>
          </a:prstGeom>
          <a:noFill/>
          <a:ln/>
        </p:spPr>
        <p:txBody>
          <a:bodyPr wrap="square" lIns="476" tIns="476" rIns="476" bIns="476" rtlCol="0" anchor="ctr"/>
          <a:lstStyle/>
          <a:p>
            <a:pPr algn="ctr"/>
            <a:r>
              <a:rPr lang="en-US" sz="1275" dirty="0">
                <a:solidFill>
                  <a:srgbClr val="23323A"/>
                </a:solidFill>
              </a:rPr>
              <a:t>Todas las áreas deben comunicar el mismo mensaje y actuar de forma coordinada.</a:t>
            </a:r>
            <a:endParaRPr lang="en-US" sz="1275" dirty="0"/>
          </a:p>
        </p:txBody>
      </p:sp>
      <p:sp>
        <p:nvSpPr>
          <p:cNvPr id="16" name="Shape 14"/>
          <p:cNvSpPr/>
          <p:nvPr/>
        </p:nvSpPr>
        <p:spPr>
          <a:xfrm>
            <a:off x="1954530" y="2420874"/>
            <a:ext cx="754380" cy="0"/>
          </a:xfrm>
          <a:prstGeom prst="line">
            <a:avLst/>
          </a:prstGeom>
          <a:noFill/>
          <a:ln w="12700">
            <a:solidFill>
              <a:srgbClr val="D9A441"/>
            </a:solidFill>
            <a:prstDash val="solid"/>
            <a:headEnd type="none"/>
            <a:tailEnd type="triangle"/>
          </a:ln>
        </p:spPr>
        <p:txBody>
          <a:bodyPr/>
          <a:lstStyle/>
          <a:p>
            <a:endParaRPr lang="es-NI" sz="1350"/>
          </a:p>
        </p:txBody>
      </p:sp>
      <p:sp>
        <p:nvSpPr>
          <p:cNvPr id="17" name="Shape 15"/>
          <p:cNvSpPr/>
          <p:nvPr/>
        </p:nvSpPr>
        <p:spPr>
          <a:xfrm>
            <a:off x="4251960" y="2420874"/>
            <a:ext cx="754380" cy="0"/>
          </a:xfrm>
          <a:prstGeom prst="line">
            <a:avLst/>
          </a:prstGeom>
          <a:noFill/>
          <a:ln w="12700">
            <a:solidFill>
              <a:srgbClr val="D9A441"/>
            </a:solidFill>
            <a:prstDash val="solid"/>
            <a:headEnd type="none"/>
            <a:tailEnd type="triangle"/>
          </a:ln>
        </p:spPr>
        <p:txBody>
          <a:bodyPr/>
          <a:lstStyle/>
          <a:p>
            <a:endParaRPr lang="es-NI" sz="1350"/>
          </a:p>
        </p:txBody>
      </p:sp>
      <p:sp>
        <p:nvSpPr>
          <p:cNvPr id="18" name="Text 16"/>
          <p:cNvSpPr/>
          <p:nvPr/>
        </p:nvSpPr>
        <p:spPr>
          <a:xfrm>
            <a:off x="925830" y="4663440"/>
            <a:ext cx="7269480" cy="260604"/>
          </a:xfrm>
          <a:prstGeom prst="rect">
            <a:avLst/>
          </a:prstGeom>
          <a:noFill/>
          <a:ln/>
        </p:spPr>
        <p:txBody>
          <a:bodyPr wrap="square" lIns="0" tIns="0" rIns="0" bIns="0" rtlCol="0" anchor="ctr"/>
          <a:lstStyle/>
          <a:p>
            <a:pPr algn="ctr"/>
            <a:r>
              <a:rPr lang="en-US" sz="1425" b="1" dirty="0">
                <a:solidFill>
                  <a:srgbClr val="D96C5F"/>
                </a:solidFill>
              </a:rPr>
              <a:t>Cuando alguno de estos tres pilares falla, la percepción negativa crece y la confianza del socio se debilita.</a:t>
            </a:r>
            <a:endParaRPr lang="en-US" sz="14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Entorno económico y social: riesgos que vienen de afuera</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cooperativa no controla el entorno, pero sí debe leerlo, anticiparlo y comunicarlo.</a:t>
            </a:r>
            <a:endParaRPr lang="en-US" sz="788" dirty="0"/>
          </a:p>
        </p:txBody>
      </p:sp>
      <p:sp>
        <p:nvSpPr>
          <p:cNvPr id="4" name="Shape 2"/>
          <p:cNvSpPr/>
          <p:nvPr/>
        </p:nvSpPr>
        <p:spPr>
          <a:xfrm>
            <a:off x="617220" y="1988820"/>
            <a:ext cx="2503170" cy="2983230"/>
          </a:xfrm>
          <a:prstGeom prst="roundRect">
            <a:avLst>
              <a:gd name="adj" fmla="val 2192"/>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822960" y="2215134"/>
            <a:ext cx="1645920" cy="171450"/>
          </a:xfrm>
          <a:prstGeom prst="rect">
            <a:avLst/>
          </a:prstGeom>
          <a:noFill/>
          <a:ln/>
        </p:spPr>
        <p:txBody>
          <a:bodyPr wrap="square" lIns="0" tIns="0" rIns="0" bIns="0" rtlCol="0" anchor="ctr"/>
          <a:lstStyle/>
          <a:p>
            <a:r>
              <a:rPr lang="en-US" sz="1350" b="1" dirty="0">
                <a:solidFill>
                  <a:srgbClr val="0F4C5C"/>
                </a:solidFill>
              </a:rPr>
              <a:t>Factores del entorno</a:t>
            </a:r>
            <a:endParaRPr lang="en-US" sz="1350" dirty="0"/>
          </a:p>
        </p:txBody>
      </p:sp>
      <p:sp>
        <p:nvSpPr>
          <p:cNvPr id="6" name="Text 4"/>
          <p:cNvSpPr/>
          <p:nvPr/>
        </p:nvSpPr>
        <p:spPr>
          <a:xfrm>
            <a:off x="788670" y="2468880"/>
            <a:ext cx="2091690" cy="219456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Inflación y costo de vida.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Desempleo o caída de ingresos.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Mayor endeudamiento de los hogares.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Cambios tecnológicos y digitales.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Presión social y comunitaria.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Mayor exposición pública por redes sociales.</a:t>
            </a:r>
            <a:endParaRPr lang="en-US" sz="1275" dirty="0"/>
          </a:p>
        </p:txBody>
      </p:sp>
      <p:sp>
        <p:nvSpPr>
          <p:cNvPr id="7" name="Shape 5"/>
          <p:cNvSpPr/>
          <p:nvPr/>
        </p:nvSpPr>
        <p:spPr>
          <a:xfrm>
            <a:off x="3326130" y="1988820"/>
            <a:ext cx="2503170" cy="2983230"/>
          </a:xfrm>
          <a:prstGeom prst="roundRect">
            <a:avLst>
              <a:gd name="adj" fmla="val 2192"/>
            </a:avLst>
          </a:prstGeom>
          <a:solidFill>
            <a:srgbClr val="FFFFFF"/>
          </a:solidFill>
          <a:ln w="12700">
            <a:solidFill>
              <a:srgbClr val="D8E0E5"/>
            </a:solidFill>
            <a:prstDash val="solid"/>
          </a:ln>
        </p:spPr>
        <p:txBody>
          <a:bodyPr/>
          <a:lstStyle/>
          <a:p>
            <a:endParaRPr lang="es-NI" sz="1350"/>
          </a:p>
        </p:txBody>
      </p:sp>
      <p:sp>
        <p:nvSpPr>
          <p:cNvPr id="8" name="Text 6"/>
          <p:cNvSpPr/>
          <p:nvPr/>
        </p:nvSpPr>
        <p:spPr>
          <a:xfrm>
            <a:off x="3531870" y="2215134"/>
            <a:ext cx="2023110" cy="171450"/>
          </a:xfrm>
          <a:prstGeom prst="rect">
            <a:avLst/>
          </a:prstGeom>
          <a:noFill/>
          <a:ln/>
        </p:spPr>
        <p:txBody>
          <a:bodyPr wrap="square" lIns="0" tIns="0" rIns="0" bIns="0" rtlCol="0" anchor="ctr"/>
          <a:lstStyle/>
          <a:p>
            <a:r>
              <a:rPr lang="en-US" sz="1350" b="1" dirty="0">
                <a:solidFill>
                  <a:srgbClr val="0F4C5C"/>
                </a:solidFill>
              </a:rPr>
              <a:t>Posibles efectos en la cooperativa</a:t>
            </a:r>
            <a:endParaRPr lang="en-US" sz="1350" dirty="0"/>
          </a:p>
        </p:txBody>
      </p:sp>
      <p:sp>
        <p:nvSpPr>
          <p:cNvPr id="9" name="Text 7"/>
          <p:cNvSpPr/>
          <p:nvPr/>
        </p:nvSpPr>
        <p:spPr>
          <a:xfrm>
            <a:off x="3497580" y="2468880"/>
            <a:ext cx="2057400" cy="2091690"/>
          </a:xfrm>
          <a:prstGeom prst="rect">
            <a:avLst/>
          </a:prstGeom>
          <a:noFill/>
          <a:ln/>
        </p:spPr>
        <p:txBody>
          <a:bodyPr wrap="square" lIns="476" tIns="476" rIns="476" bIns="476" rtlCol="0" anchor="t">
            <a:normAutofit lnSpcReduction="10000"/>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Más mora y presión sobre la cartera.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Más quejas y expectativas de apoyo.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Sensibilidad frente a errores de servicio.</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Rumores o interpretaciones negativas.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Tensión entre sostenibilidad y servicio al socio.</a:t>
            </a:r>
            <a:endParaRPr lang="en-US" sz="1275" dirty="0"/>
          </a:p>
        </p:txBody>
      </p:sp>
      <p:sp>
        <p:nvSpPr>
          <p:cNvPr id="10" name="Shape 8"/>
          <p:cNvSpPr/>
          <p:nvPr/>
        </p:nvSpPr>
        <p:spPr>
          <a:xfrm>
            <a:off x="6035040" y="1988820"/>
            <a:ext cx="2503170" cy="2983230"/>
          </a:xfrm>
          <a:prstGeom prst="roundRect">
            <a:avLst>
              <a:gd name="adj" fmla="val 2192"/>
            </a:avLst>
          </a:prstGeom>
          <a:solidFill>
            <a:srgbClr val="0F4C5C"/>
          </a:solidFill>
          <a:ln w="12700">
            <a:solidFill>
              <a:srgbClr val="0F4C5C"/>
            </a:solidFill>
            <a:prstDash val="solid"/>
          </a:ln>
        </p:spPr>
        <p:txBody>
          <a:bodyPr/>
          <a:lstStyle/>
          <a:p>
            <a:endParaRPr lang="es-NI" sz="1350"/>
          </a:p>
        </p:txBody>
      </p:sp>
      <p:sp>
        <p:nvSpPr>
          <p:cNvPr id="11" name="Text 9"/>
          <p:cNvSpPr/>
          <p:nvPr/>
        </p:nvSpPr>
        <p:spPr>
          <a:xfrm>
            <a:off x="6227064" y="2215134"/>
            <a:ext cx="2057400" cy="171450"/>
          </a:xfrm>
          <a:prstGeom prst="rect">
            <a:avLst/>
          </a:prstGeom>
          <a:noFill/>
          <a:ln/>
        </p:spPr>
        <p:txBody>
          <a:bodyPr wrap="square" lIns="0" tIns="0" rIns="0" bIns="0" rtlCol="0" anchor="ctr"/>
          <a:lstStyle/>
          <a:p>
            <a:r>
              <a:rPr lang="en-US" sz="1350" b="1" dirty="0">
                <a:solidFill>
                  <a:srgbClr val="FFFFFF"/>
                </a:solidFill>
              </a:rPr>
              <a:t>Respuesta institucional recomendada</a:t>
            </a:r>
            <a:endParaRPr lang="en-US" sz="1350" dirty="0"/>
          </a:p>
        </p:txBody>
      </p:sp>
      <p:sp>
        <p:nvSpPr>
          <p:cNvPr id="12" name="Text 10"/>
          <p:cNvSpPr/>
          <p:nvPr/>
        </p:nvSpPr>
        <p:spPr>
          <a:xfrm>
            <a:off x="6185916" y="2468880"/>
            <a:ext cx="2057400" cy="209169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FFFFFF"/>
                </a:solidFill>
                <a:latin typeface="Aptos" pitchFamily="34" charset="0"/>
                <a:ea typeface="Aptos" pitchFamily="34" charset="-122"/>
                <a:cs typeface="Aptos" pitchFamily="34" charset="-120"/>
              </a:rPr>
              <a:t>Monitorear señales del entorno.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Ajustar mensajes y expectativas.</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Informar con oportunidad y empatía.</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Reforzar canales de atención al socio.</a:t>
            </a:r>
            <a:endParaRPr lang="en-US" sz="1275" dirty="0"/>
          </a:p>
          <a:p>
            <a:pPr marL="133350" indent="-133350">
              <a:buSzPct val="100000"/>
              <a:buChar char="•"/>
            </a:pPr>
            <a:r>
              <a:rPr lang="en-US" sz="1275" dirty="0">
                <a:solidFill>
                  <a:srgbClr val="FFFFFF"/>
                </a:solidFill>
                <a:latin typeface="Aptos" pitchFamily="34" charset="0"/>
                <a:ea typeface="Aptos" pitchFamily="34" charset="-122"/>
                <a:cs typeface="Aptos" pitchFamily="34" charset="-120"/>
              </a:rPr>
              <a:t>Prever escenarios de crisis y conflicto.</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5770" y="1186434"/>
            <a:ext cx="6103620" cy="288036"/>
          </a:xfrm>
          <a:prstGeom prst="rect">
            <a:avLst/>
          </a:prstGeom>
          <a:noFill/>
          <a:ln/>
        </p:spPr>
        <p:txBody>
          <a:bodyPr wrap="square" lIns="0" tIns="0" rIns="0" bIns="0" rtlCol="0" anchor="ctr"/>
          <a:lstStyle/>
          <a:p>
            <a:r>
              <a:rPr lang="en-US" sz="1875" b="1" dirty="0">
                <a:solidFill>
                  <a:srgbClr val="0F4C5C"/>
                </a:solidFill>
                <a:latin typeface="Aptos Display" pitchFamily="34" charset="0"/>
                <a:ea typeface="Aptos Display" pitchFamily="34" charset="-122"/>
                <a:cs typeface="Aptos Display" pitchFamily="34" charset="-120"/>
              </a:rPr>
              <a:t>Señales tempranas y manejo básico de crisis</a:t>
            </a:r>
            <a:endParaRPr lang="en-US" sz="1875" dirty="0"/>
          </a:p>
        </p:txBody>
      </p:sp>
      <p:sp>
        <p:nvSpPr>
          <p:cNvPr id="3" name="Text 1"/>
          <p:cNvSpPr/>
          <p:nvPr/>
        </p:nvSpPr>
        <p:spPr>
          <a:xfrm>
            <a:off x="459486" y="1495044"/>
            <a:ext cx="5829300" cy="164592"/>
          </a:xfrm>
          <a:prstGeom prst="rect">
            <a:avLst/>
          </a:prstGeom>
          <a:noFill/>
          <a:ln/>
        </p:spPr>
        <p:txBody>
          <a:bodyPr wrap="square" lIns="0" tIns="0" rIns="0" bIns="0" rtlCol="0" anchor="ctr"/>
          <a:lstStyle/>
          <a:p>
            <a:r>
              <a:rPr lang="en-US" sz="788" dirty="0">
                <a:solidFill>
                  <a:srgbClr val="66757F"/>
                </a:solidFill>
                <a:latin typeface="Aptos" pitchFamily="34" charset="0"/>
                <a:ea typeface="Aptos" pitchFamily="34" charset="-122"/>
                <a:cs typeface="Aptos" pitchFamily="34" charset="-120"/>
              </a:rPr>
              <a:t>La reputación rara vez colapsa de un día para otro; normalmente da señales antes.</a:t>
            </a:r>
            <a:endParaRPr lang="en-US" sz="788" dirty="0"/>
          </a:p>
        </p:txBody>
      </p:sp>
      <p:sp>
        <p:nvSpPr>
          <p:cNvPr id="4" name="Shape 2"/>
          <p:cNvSpPr/>
          <p:nvPr/>
        </p:nvSpPr>
        <p:spPr>
          <a:xfrm>
            <a:off x="582930" y="2036826"/>
            <a:ext cx="3909060" cy="3017520"/>
          </a:xfrm>
          <a:prstGeom prst="roundRect">
            <a:avLst>
              <a:gd name="adj" fmla="val 1591"/>
            </a:avLst>
          </a:prstGeom>
          <a:solidFill>
            <a:srgbClr val="FFFFFF"/>
          </a:solidFill>
          <a:ln w="12700">
            <a:solidFill>
              <a:srgbClr val="D8E0E5"/>
            </a:solidFill>
            <a:prstDash val="solid"/>
          </a:ln>
        </p:spPr>
        <p:txBody>
          <a:bodyPr/>
          <a:lstStyle/>
          <a:p>
            <a:endParaRPr lang="es-NI" sz="1350"/>
          </a:p>
        </p:txBody>
      </p:sp>
      <p:sp>
        <p:nvSpPr>
          <p:cNvPr id="5" name="Text 3"/>
          <p:cNvSpPr/>
          <p:nvPr/>
        </p:nvSpPr>
        <p:spPr>
          <a:xfrm>
            <a:off x="754380" y="2242566"/>
            <a:ext cx="1920240" cy="178308"/>
          </a:xfrm>
          <a:prstGeom prst="rect">
            <a:avLst/>
          </a:prstGeom>
          <a:noFill/>
          <a:ln/>
        </p:spPr>
        <p:txBody>
          <a:bodyPr wrap="square" lIns="0" tIns="0" rIns="0" bIns="0" rtlCol="0" anchor="ctr"/>
          <a:lstStyle/>
          <a:p>
            <a:r>
              <a:rPr lang="en-US" sz="1350" b="1" dirty="0">
                <a:solidFill>
                  <a:srgbClr val="0F4C5C"/>
                </a:solidFill>
              </a:rPr>
              <a:t>Señales tempranas de alerta</a:t>
            </a:r>
            <a:endParaRPr lang="en-US" sz="1350" dirty="0"/>
          </a:p>
        </p:txBody>
      </p:sp>
      <p:sp>
        <p:nvSpPr>
          <p:cNvPr id="6" name="Text 4"/>
          <p:cNvSpPr/>
          <p:nvPr/>
        </p:nvSpPr>
        <p:spPr>
          <a:xfrm>
            <a:off x="726948" y="2489454"/>
            <a:ext cx="3394710" cy="2194560"/>
          </a:xfrm>
          <a:prstGeom prst="rect">
            <a:avLst/>
          </a:prstGeom>
          <a:noFill/>
          <a:ln/>
        </p:spPr>
        <p:txBody>
          <a:bodyPr wrap="square" lIns="476" tIns="476" rIns="476" bIns="476" rtlCol="0" anchor="t">
            <a:normAutofit/>
          </a:bodyPr>
          <a:lstStyle/>
          <a:p>
            <a:pPr marL="133350" indent="-133350">
              <a:buSzPct val="100000"/>
              <a:buChar char="•"/>
            </a:pPr>
            <a:r>
              <a:rPr lang="en-US" sz="1275" dirty="0">
                <a:solidFill>
                  <a:srgbClr val="23323A"/>
                </a:solidFill>
                <a:latin typeface="Aptos" pitchFamily="34" charset="0"/>
                <a:ea typeface="Aptos" pitchFamily="34" charset="-122"/>
                <a:cs typeface="Aptos" pitchFamily="34" charset="-120"/>
              </a:rPr>
              <a:t>Aumento de quejas o reclamos recurrentes.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Rumores en WhatsApp, redes o comunidades.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Respuestas tardías o contradictorias entre áreas.</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Conflictos internos que se hacen visibles hacia afuera.</a:t>
            </a:r>
            <a:endParaRPr lang="en-US" sz="1275" dirty="0"/>
          </a:p>
          <a:p>
            <a:pPr marL="133350" indent="-133350">
              <a:buSzPct val="100000"/>
              <a:buChar char="•"/>
            </a:pPr>
            <a:r>
              <a:rPr lang="en-US" sz="1275" dirty="0">
                <a:solidFill>
                  <a:srgbClr val="23323A"/>
                </a:solidFill>
                <a:latin typeface="Aptos" pitchFamily="34" charset="0"/>
                <a:ea typeface="Aptos" pitchFamily="34" charset="-122"/>
                <a:cs typeface="Aptos" pitchFamily="34" charset="-120"/>
              </a:rPr>
              <a:t>Menor participación, cercanía o confianza del socio.</a:t>
            </a:r>
            <a:endParaRPr lang="en-US" sz="1275" dirty="0"/>
          </a:p>
        </p:txBody>
      </p:sp>
      <p:sp>
        <p:nvSpPr>
          <p:cNvPr id="7" name="Shape 5"/>
          <p:cNvSpPr/>
          <p:nvPr/>
        </p:nvSpPr>
        <p:spPr>
          <a:xfrm>
            <a:off x="4629150" y="2036826"/>
            <a:ext cx="3929634" cy="3017520"/>
          </a:xfrm>
          <a:prstGeom prst="roundRect">
            <a:avLst>
              <a:gd name="adj" fmla="val 1591"/>
            </a:avLst>
          </a:prstGeom>
          <a:solidFill>
            <a:srgbClr val="FFFFFF"/>
          </a:solidFill>
          <a:ln w="12700">
            <a:solidFill>
              <a:srgbClr val="D8E0E5"/>
            </a:solidFill>
            <a:prstDash val="solid"/>
          </a:ln>
        </p:spPr>
        <p:txBody>
          <a:bodyPr/>
          <a:lstStyle/>
          <a:p>
            <a:endParaRPr lang="es-NI" sz="1350"/>
          </a:p>
        </p:txBody>
      </p:sp>
      <p:sp>
        <p:nvSpPr>
          <p:cNvPr id="8" name="Text 6"/>
          <p:cNvSpPr/>
          <p:nvPr/>
        </p:nvSpPr>
        <p:spPr>
          <a:xfrm>
            <a:off x="4814316" y="2242566"/>
            <a:ext cx="2297430" cy="178308"/>
          </a:xfrm>
          <a:prstGeom prst="rect">
            <a:avLst/>
          </a:prstGeom>
          <a:noFill/>
          <a:ln/>
        </p:spPr>
        <p:txBody>
          <a:bodyPr wrap="square" lIns="0" tIns="0" rIns="0" bIns="0" rtlCol="0" anchor="ctr"/>
          <a:lstStyle/>
          <a:p>
            <a:r>
              <a:rPr lang="en-US" sz="1350" b="1" dirty="0">
                <a:solidFill>
                  <a:srgbClr val="0F4C5C"/>
                </a:solidFill>
              </a:rPr>
              <a:t>Respuesta básica ante crisis o conflicto</a:t>
            </a:r>
            <a:endParaRPr lang="en-US" sz="1350" dirty="0"/>
          </a:p>
        </p:txBody>
      </p:sp>
      <p:sp>
        <p:nvSpPr>
          <p:cNvPr id="9" name="Shape 7"/>
          <p:cNvSpPr/>
          <p:nvPr/>
        </p:nvSpPr>
        <p:spPr>
          <a:xfrm>
            <a:off x="4834890" y="2537460"/>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0" name="Text 8"/>
          <p:cNvSpPr/>
          <p:nvPr/>
        </p:nvSpPr>
        <p:spPr>
          <a:xfrm>
            <a:off x="4889754" y="2592324"/>
            <a:ext cx="123444" cy="82296"/>
          </a:xfrm>
          <a:prstGeom prst="rect">
            <a:avLst/>
          </a:prstGeom>
          <a:noFill/>
          <a:ln/>
        </p:spPr>
        <p:txBody>
          <a:bodyPr wrap="square" lIns="0" tIns="0" rIns="0" bIns="0" rtlCol="0" anchor="ctr"/>
          <a:lstStyle/>
          <a:p>
            <a:pPr algn="ctr"/>
            <a:r>
              <a:rPr lang="en-US" sz="825" b="1" dirty="0">
                <a:solidFill>
                  <a:srgbClr val="0F4C5C"/>
                </a:solidFill>
              </a:rPr>
              <a:t>1</a:t>
            </a:r>
            <a:endParaRPr lang="en-US" sz="825" dirty="0"/>
          </a:p>
        </p:txBody>
      </p:sp>
      <p:sp>
        <p:nvSpPr>
          <p:cNvPr id="11" name="Text 9"/>
          <p:cNvSpPr/>
          <p:nvPr/>
        </p:nvSpPr>
        <p:spPr>
          <a:xfrm>
            <a:off x="5143500" y="2551176"/>
            <a:ext cx="3051810" cy="150876"/>
          </a:xfrm>
          <a:prstGeom prst="rect">
            <a:avLst/>
          </a:prstGeom>
          <a:noFill/>
          <a:ln/>
        </p:spPr>
        <p:txBody>
          <a:bodyPr wrap="square" lIns="0" tIns="0" rIns="0" bIns="0" rtlCol="0" anchor="ctr"/>
          <a:lstStyle/>
          <a:p>
            <a:r>
              <a:rPr lang="en-US" sz="1163" dirty="0">
                <a:solidFill>
                  <a:srgbClr val="23323A"/>
                </a:solidFill>
              </a:rPr>
              <a:t>Reconocer: Aceptar el problema con rapidez.</a:t>
            </a:r>
            <a:endParaRPr lang="en-US" sz="1163" dirty="0"/>
          </a:p>
        </p:txBody>
      </p:sp>
      <p:sp>
        <p:nvSpPr>
          <p:cNvPr id="12" name="Shape 10"/>
          <p:cNvSpPr/>
          <p:nvPr/>
        </p:nvSpPr>
        <p:spPr>
          <a:xfrm>
            <a:off x="4834890" y="2962656"/>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3" name="Text 11"/>
          <p:cNvSpPr/>
          <p:nvPr/>
        </p:nvSpPr>
        <p:spPr>
          <a:xfrm>
            <a:off x="4889754" y="3017520"/>
            <a:ext cx="123444" cy="82296"/>
          </a:xfrm>
          <a:prstGeom prst="rect">
            <a:avLst/>
          </a:prstGeom>
          <a:noFill/>
          <a:ln/>
        </p:spPr>
        <p:txBody>
          <a:bodyPr wrap="square" lIns="0" tIns="0" rIns="0" bIns="0" rtlCol="0" anchor="ctr"/>
          <a:lstStyle/>
          <a:p>
            <a:pPr algn="ctr"/>
            <a:r>
              <a:rPr lang="en-US" sz="825" b="1" dirty="0">
                <a:solidFill>
                  <a:srgbClr val="0F4C5C"/>
                </a:solidFill>
              </a:rPr>
              <a:t>2</a:t>
            </a:r>
            <a:endParaRPr lang="en-US" sz="825" dirty="0"/>
          </a:p>
        </p:txBody>
      </p:sp>
      <p:sp>
        <p:nvSpPr>
          <p:cNvPr id="14" name="Text 12"/>
          <p:cNvSpPr/>
          <p:nvPr/>
        </p:nvSpPr>
        <p:spPr>
          <a:xfrm>
            <a:off x="5143500" y="2976372"/>
            <a:ext cx="3051810" cy="150876"/>
          </a:xfrm>
          <a:prstGeom prst="rect">
            <a:avLst/>
          </a:prstGeom>
          <a:noFill/>
          <a:ln/>
        </p:spPr>
        <p:txBody>
          <a:bodyPr wrap="square" lIns="0" tIns="0" rIns="0" bIns="0" rtlCol="0" anchor="ctr"/>
          <a:lstStyle/>
          <a:p>
            <a:r>
              <a:rPr lang="en-US" sz="1163" dirty="0">
                <a:solidFill>
                  <a:srgbClr val="23323A"/>
                </a:solidFill>
              </a:rPr>
              <a:t>Contener: Reducir el impacto y ordenar la respuesta.</a:t>
            </a:r>
            <a:endParaRPr lang="en-US" sz="1163" dirty="0"/>
          </a:p>
        </p:txBody>
      </p:sp>
      <p:sp>
        <p:nvSpPr>
          <p:cNvPr id="15" name="Shape 13"/>
          <p:cNvSpPr/>
          <p:nvPr/>
        </p:nvSpPr>
        <p:spPr>
          <a:xfrm>
            <a:off x="4834890" y="3387852"/>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6" name="Text 14"/>
          <p:cNvSpPr/>
          <p:nvPr/>
        </p:nvSpPr>
        <p:spPr>
          <a:xfrm>
            <a:off x="4889754" y="3442716"/>
            <a:ext cx="123444" cy="82296"/>
          </a:xfrm>
          <a:prstGeom prst="rect">
            <a:avLst/>
          </a:prstGeom>
          <a:noFill/>
          <a:ln/>
        </p:spPr>
        <p:txBody>
          <a:bodyPr wrap="square" lIns="0" tIns="0" rIns="0" bIns="0" rtlCol="0" anchor="ctr"/>
          <a:lstStyle/>
          <a:p>
            <a:pPr algn="ctr"/>
            <a:r>
              <a:rPr lang="en-US" sz="825" b="1" dirty="0">
                <a:solidFill>
                  <a:srgbClr val="0F4C5C"/>
                </a:solidFill>
              </a:rPr>
              <a:t>3</a:t>
            </a:r>
            <a:endParaRPr lang="en-US" sz="825" dirty="0"/>
          </a:p>
        </p:txBody>
      </p:sp>
      <p:sp>
        <p:nvSpPr>
          <p:cNvPr id="17" name="Text 15"/>
          <p:cNvSpPr/>
          <p:nvPr/>
        </p:nvSpPr>
        <p:spPr>
          <a:xfrm>
            <a:off x="5143500" y="3401568"/>
            <a:ext cx="3051810" cy="150876"/>
          </a:xfrm>
          <a:prstGeom prst="rect">
            <a:avLst/>
          </a:prstGeom>
          <a:noFill/>
          <a:ln/>
        </p:spPr>
        <p:txBody>
          <a:bodyPr wrap="square" lIns="0" tIns="0" rIns="0" bIns="0" rtlCol="0" anchor="ctr"/>
          <a:lstStyle/>
          <a:p>
            <a:r>
              <a:rPr lang="en-US" sz="1163" dirty="0">
                <a:solidFill>
                  <a:srgbClr val="23323A"/>
                </a:solidFill>
              </a:rPr>
              <a:t>Informar: Emitir un mensaje claro, breve y consistente.</a:t>
            </a:r>
            <a:endParaRPr lang="en-US" sz="1163" dirty="0"/>
          </a:p>
        </p:txBody>
      </p:sp>
      <p:sp>
        <p:nvSpPr>
          <p:cNvPr id="18" name="Shape 16"/>
          <p:cNvSpPr/>
          <p:nvPr/>
        </p:nvSpPr>
        <p:spPr>
          <a:xfrm>
            <a:off x="4834890" y="3813048"/>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19" name="Text 17"/>
          <p:cNvSpPr/>
          <p:nvPr/>
        </p:nvSpPr>
        <p:spPr>
          <a:xfrm>
            <a:off x="4889754" y="3867912"/>
            <a:ext cx="123444" cy="82296"/>
          </a:xfrm>
          <a:prstGeom prst="rect">
            <a:avLst/>
          </a:prstGeom>
          <a:noFill/>
          <a:ln/>
        </p:spPr>
        <p:txBody>
          <a:bodyPr wrap="square" lIns="0" tIns="0" rIns="0" bIns="0" rtlCol="0" anchor="ctr"/>
          <a:lstStyle/>
          <a:p>
            <a:pPr algn="ctr"/>
            <a:r>
              <a:rPr lang="en-US" sz="825" b="1" dirty="0">
                <a:solidFill>
                  <a:srgbClr val="0F4C5C"/>
                </a:solidFill>
              </a:rPr>
              <a:t>4</a:t>
            </a:r>
            <a:endParaRPr lang="en-US" sz="825" dirty="0"/>
          </a:p>
        </p:txBody>
      </p:sp>
      <p:sp>
        <p:nvSpPr>
          <p:cNvPr id="20" name="Text 18"/>
          <p:cNvSpPr/>
          <p:nvPr/>
        </p:nvSpPr>
        <p:spPr>
          <a:xfrm>
            <a:off x="5143500" y="3826764"/>
            <a:ext cx="3051810" cy="150876"/>
          </a:xfrm>
          <a:prstGeom prst="rect">
            <a:avLst/>
          </a:prstGeom>
          <a:noFill/>
          <a:ln/>
        </p:spPr>
        <p:txBody>
          <a:bodyPr wrap="square" lIns="0" tIns="0" rIns="0" bIns="0" rtlCol="0" anchor="ctr"/>
          <a:lstStyle/>
          <a:p>
            <a:r>
              <a:rPr lang="en-US" sz="1163" dirty="0">
                <a:solidFill>
                  <a:srgbClr val="23323A"/>
                </a:solidFill>
              </a:rPr>
              <a:t>Corregir: Atender la causa del problema.</a:t>
            </a:r>
            <a:endParaRPr lang="en-US" sz="1163" dirty="0"/>
          </a:p>
        </p:txBody>
      </p:sp>
      <p:sp>
        <p:nvSpPr>
          <p:cNvPr id="21" name="Shape 19"/>
          <p:cNvSpPr/>
          <p:nvPr/>
        </p:nvSpPr>
        <p:spPr>
          <a:xfrm>
            <a:off x="4834890" y="4238244"/>
            <a:ext cx="233172" cy="233172"/>
          </a:xfrm>
          <a:prstGeom prst="ellipse">
            <a:avLst/>
          </a:prstGeom>
          <a:solidFill>
            <a:srgbClr val="F6ECD5"/>
          </a:solidFill>
          <a:ln w="12700">
            <a:solidFill>
              <a:srgbClr val="D9A441"/>
            </a:solidFill>
            <a:prstDash val="solid"/>
          </a:ln>
        </p:spPr>
        <p:txBody>
          <a:bodyPr/>
          <a:lstStyle/>
          <a:p>
            <a:endParaRPr lang="es-NI" sz="1350"/>
          </a:p>
        </p:txBody>
      </p:sp>
      <p:sp>
        <p:nvSpPr>
          <p:cNvPr id="22" name="Text 20"/>
          <p:cNvSpPr/>
          <p:nvPr/>
        </p:nvSpPr>
        <p:spPr>
          <a:xfrm>
            <a:off x="4889754" y="4293108"/>
            <a:ext cx="123444" cy="82296"/>
          </a:xfrm>
          <a:prstGeom prst="rect">
            <a:avLst/>
          </a:prstGeom>
          <a:noFill/>
          <a:ln/>
        </p:spPr>
        <p:txBody>
          <a:bodyPr wrap="square" lIns="0" tIns="0" rIns="0" bIns="0" rtlCol="0" anchor="ctr"/>
          <a:lstStyle/>
          <a:p>
            <a:pPr algn="ctr"/>
            <a:r>
              <a:rPr lang="en-US" sz="825" b="1" dirty="0">
                <a:solidFill>
                  <a:srgbClr val="0F4C5C"/>
                </a:solidFill>
              </a:rPr>
              <a:t>5</a:t>
            </a:r>
            <a:endParaRPr lang="en-US" sz="825" dirty="0"/>
          </a:p>
        </p:txBody>
      </p:sp>
      <p:sp>
        <p:nvSpPr>
          <p:cNvPr id="23" name="Text 21"/>
          <p:cNvSpPr/>
          <p:nvPr/>
        </p:nvSpPr>
        <p:spPr>
          <a:xfrm>
            <a:off x="5143500" y="4251960"/>
            <a:ext cx="3051810" cy="150876"/>
          </a:xfrm>
          <a:prstGeom prst="rect">
            <a:avLst/>
          </a:prstGeom>
          <a:noFill/>
          <a:ln/>
        </p:spPr>
        <p:txBody>
          <a:bodyPr wrap="square" lIns="0" tIns="0" rIns="0" bIns="0" rtlCol="0" anchor="ctr"/>
          <a:lstStyle/>
          <a:p>
            <a:r>
              <a:rPr lang="en-US" sz="1163" dirty="0">
                <a:solidFill>
                  <a:srgbClr val="23323A"/>
                </a:solidFill>
              </a:rPr>
              <a:t>Dar seguimiento: Recuperar confianza con evidencia y cercanía.</a:t>
            </a:r>
            <a:endParaRPr lang="en-US" sz="1163"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PRESENTATION_ID" val="d6997fe5-fd2c-4cc8-885b-1ea400ad5ec4"/>
  <p:tag name="SLIDO_EVENT_UUID" val="60d11f58-c59a-4e39-b6de-08693047dc3e"/>
  <p:tag name="SLIDO_EVENT_SECTION_UUID" val="110d2e64-7c7d-4050-80e4-560033c9d30d"/>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1508</TotalTime>
  <Words>2301</Words>
  <Application>Microsoft Office PowerPoint</Application>
  <PresentationFormat>Presentación en pantalla (4:3)</PresentationFormat>
  <Paragraphs>287</Paragraphs>
  <Slides>18</Slides>
  <Notes>15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Aptos</vt:lpstr>
      <vt:lpstr>Aptos Display</vt:lpstr>
      <vt:lpstr>Arial</vt:lpstr>
      <vt:lpstr>Calibri</vt:lpstr>
      <vt:lpstr>Calibri Light</vt:lpstr>
      <vt:lpstr>Georgia</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Rivas Leonardo</dc:creator>
  <cp:lastModifiedBy>Santiago Diaz</cp:lastModifiedBy>
  <cp:revision>56</cp:revision>
  <dcterms:created xsi:type="dcterms:W3CDTF">2022-07-27T12:39:02Z</dcterms:created>
  <dcterms:modified xsi:type="dcterms:W3CDTF">2026-04-01T22:45:29Z</dcterms:modified>
</cp:coreProperties>
</file>